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1217" r:id="rId4"/>
    <p:sldId id="1227" r:id="rId5"/>
    <p:sldId id="259" r:id="rId6"/>
    <p:sldId id="1218" r:id="rId7"/>
    <p:sldId id="260" r:id="rId8"/>
    <p:sldId id="1228" r:id="rId9"/>
    <p:sldId id="262" r:id="rId10"/>
    <p:sldId id="1226" r:id="rId11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ng Doan" initials="KD" lastIdx="1" clrIdx="0">
    <p:extLst>
      <p:ext uri="{19B8F6BF-5375-455C-9EA6-DF929625EA0E}">
        <p15:presenceInfo xmlns:p15="http://schemas.microsoft.com/office/powerpoint/2012/main" userId="e53b5c06d4a6e3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00"/>
    <a:srgbClr val="0070C0"/>
    <a:srgbClr val="D9D9D9"/>
    <a:srgbClr val="CC0000"/>
    <a:srgbClr val="E41A23"/>
    <a:srgbClr val="4472C4"/>
    <a:srgbClr val="ED7D31"/>
    <a:srgbClr val="203864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272" autoAdjust="0"/>
  </p:normalViewPr>
  <p:slideViewPr>
    <p:cSldViewPr snapToGrid="0">
      <p:cViewPr varScale="1">
        <p:scale>
          <a:sx n="69" d="100"/>
          <a:sy n="69" d="100"/>
        </p:scale>
        <p:origin x="1152" y="4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668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A03DD9-9585-4FC0-9F3F-5E6CAF3D0D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A92309-8325-4841-89D3-4A79DD1210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81AB4-4CF0-4FD7-BD2B-3887D0AADE4B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7AF63-A50C-4878-AB2E-FC3CAC7361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B6013-638F-4922-B102-98B6799CEC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0FDA1-FBE0-46E9-B094-6BB82C9E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77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AEB37-E43E-49EC-A4A6-7E47C0DE3F52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E4540-C4AE-47D9-BFB3-69043DFB1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62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problem statement.</a:t>
            </a:r>
          </a:p>
          <a:p>
            <a:r>
              <a:rPr lang="en-US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Metrics and assumptions.</a:t>
            </a:r>
          </a:p>
          <a:p>
            <a:r>
              <a:rPr lang="en-US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 and process.</a:t>
            </a:r>
          </a:p>
          <a:p>
            <a:r>
              <a:rPr lang="en-US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model or solution.</a:t>
            </a:r>
          </a:p>
          <a:p>
            <a:r>
              <a:rPr lang="en-US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evaluation (how your approach compares to your original success metrics).</a:t>
            </a:r>
          </a:p>
          <a:p>
            <a:r>
              <a:rPr lang="en-US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Impact of your findings.</a:t>
            </a:r>
          </a:p>
          <a:p>
            <a:r>
              <a:rPr lang="en-US" sz="936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Recommendations or next steps.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E4540-C4AE-47D9-BFB3-69043DFB11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24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E4540-C4AE-47D9-BFB3-69043DFB11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02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E4540-C4AE-47D9-BFB3-69043DFB11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E4540-C4AE-47D9-BFB3-69043DFB11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10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Insurance companies</a:t>
            </a:r>
          </a:p>
          <a:p>
            <a:r>
              <a:rPr lang="en-US" dirty="0"/>
              <a:t>SOS doctors</a:t>
            </a:r>
          </a:p>
          <a:p>
            <a:r>
              <a:rPr lang="en-US" dirty="0" err="1"/>
              <a:t>Docsvisit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E4540-C4AE-47D9-BFB3-69043DFB11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02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Numerous unexpected blockers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Missed deadlines early 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Lower team morale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Back-to-back-to-back meetings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Conflicting priorities among leaders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Constantly changing requirements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System integration challenges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“Waiting for approval” downtime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Death by status report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E4540-C4AE-47D9-BFB3-69043DFB11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16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E4540-C4AE-47D9-BFB3-69043DFB11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33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E4540-C4AE-47D9-BFB3-69043DFB11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45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E4540-C4AE-47D9-BFB3-69043DFB11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8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48F57-1FAA-4FA1-A8D8-13E02B45798B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C415-BEC9-4EF6-B941-6F1C5E0DE0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152120-EE50-4AD9-8C0E-2B96AD2CB5D9}"/>
              </a:ext>
            </a:extLst>
          </p:cNvPr>
          <p:cNvSpPr/>
          <p:nvPr userDrawn="1"/>
        </p:nvSpPr>
        <p:spPr>
          <a:xfrm>
            <a:off x="-789038" y="992658"/>
            <a:ext cx="744794" cy="37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654AD8-13B8-4EED-A334-615D4D0FFF67}"/>
              </a:ext>
            </a:extLst>
          </p:cNvPr>
          <p:cNvSpPr/>
          <p:nvPr userDrawn="1"/>
        </p:nvSpPr>
        <p:spPr>
          <a:xfrm>
            <a:off x="-781664" y="1554471"/>
            <a:ext cx="744794" cy="375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680E2B-0908-4B6A-8799-06E7FEFADEBC}"/>
              </a:ext>
            </a:extLst>
          </p:cNvPr>
          <p:cNvSpPr/>
          <p:nvPr userDrawn="1"/>
        </p:nvSpPr>
        <p:spPr>
          <a:xfrm>
            <a:off x="-781664" y="2116284"/>
            <a:ext cx="744794" cy="375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B3A6D8-F760-4979-9E9F-454312800F3E}"/>
              </a:ext>
            </a:extLst>
          </p:cNvPr>
          <p:cNvSpPr/>
          <p:nvPr userDrawn="1"/>
        </p:nvSpPr>
        <p:spPr>
          <a:xfrm>
            <a:off x="-781664" y="2669668"/>
            <a:ext cx="744794" cy="3756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FD04DB-9DFF-46FC-8927-8BC286FA4912}"/>
              </a:ext>
            </a:extLst>
          </p:cNvPr>
          <p:cNvSpPr/>
          <p:nvPr userDrawn="1"/>
        </p:nvSpPr>
        <p:spPr>
          <a:xfrm>
            <a:off x="-789038" y="3223051"/>
            <a:ext cx="744794" cy="375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D0FE7D-A1FF-4AEA-A5CD-818808C96713}"/>
              </a:ext>
            </a:extLst>
          </p:cNvPr>
          <p:cNvSpPr/>
          <p:nvPr userDrawn="1"/>
        </p:nvSpPr>
        <p:spPr>
          <a:xfrm>
            <a:off x="-781664" y="3784864"/>
            <a:ext cx="744794" cy="375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6327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E068-2435-42B2-B695-05C7E219E1EC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C415-BEC9-4EF6-B941-6F1C5E0DE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9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F5AB-331F-4132-9BCF-96994163E2A1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C415-BEC9-4EF6-B941-6F1C5E0DE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6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688387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C415-BEC9-4EF6-B941-6F1C5E0DE0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0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BDC13-9526-446D-A1E4-A89C033F4C6D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C415-BEC9-4EF6-B941-6F1C5E0DE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30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99D5-6D09-4839-8234-AB49C5DC09BE}" type="datetime1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C415-BEC9-4EF6-B941-6F1C5E0DE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15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DD1AA-BCC7-4726-B5D1-42D1184951F6}" type="datetime1">
              <a:rPr lang="en-US" smtClean="0"/>
              <a:t>9/5/2018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C415-BEC9-4EF6-B941-6F1C5E0DE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5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087DD-4A44-4573-B7EC-C15B50C73D14}" type="datetime1">
              <a:rPr lang="en-US" smtClean="0"/>
              <a:t>9/5/2018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C415-BEC9-4EF6-B941-6F1C5E0DE06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2" descr="Image result for ignyte group">
            <a:extLst>
              <a:ext uri="{FF2B5EF4-FFF2-40B4-BE49-F238E27FC236}">
                <a16:creationId xmlns:a16="http://schemas.microsoft.com/office/drawing/2014/main" id="{6B552ADF-AFBE-49A6-89B6-5CC82E09B2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8" y="5248859"/>
            <a:ext cx="951271" cy="34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358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AFACD-C4D9-47C7-A2FC-8DC023F88D83}" type="datetime1">
              <a:rPr lang="en-US" smtClean="0"/>
              <a:t>9/5/2018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C415-BEC9-4EF6-B941-6F1C5E0DE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0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5055-8257-41AF-8C9D-4707681E9479}" type="datetime1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C415-BEC9-4EF6-B941-6F1C5E0DE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0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1507-C0A5-41B9-BD86-C00BD90E977A}" type="datetime1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C415-BEC9-4EF6-B941-6F1C5E0DE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7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688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6432"/>
            <a:ext cx="7886700" cy="4041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A9A62-09CB-4667-B92A-223EC63AFC79}" type="datetime1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4063A-55B4-47C6-A31B-56896360B8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D6DFDE-51EB-4BA3-8BCA-220A62E2C9C9}"/>
              </a:ext>
            </a:extLst>
          </p:cNvPr>
          <p:cNvSpPr/>
          <p:nvPr userDrawn="1"/>
        </p:nvSpPr>
        <p:spPr>
          <a:xfrm>
            <a:off x="-789038" y="992658"/>
            <a:ext cx="744794" cy="375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277547-FB6A-46D3-A643-274C727555CC}"/>
              </a:ext>
            </a:extLst>
          </p:cNvPr>
          <p:cNvSpPr/>
          <p:nvPr userDrawn="1"/>
        </p:nvSpPr>
        <p:spPr>
          <a:xfrm>
            <a:off x="-781664" y="1554471"/>
            <a:ext cx="744794" cy="37566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17F1FB-F643-4C3A-931C-D849FB1C7338}"/>
              </a:ext>
            </a:extLst>
          </p:cNvPr>
          <p:cNvSpPr/>
          <p:nvPr userDrawn="1"/>
        </p:nvSpPr>
        <p:spPr>
          <a:xfrm>
            <a:off x="-781664" y="2116284"/>
            <a:ext cx="744794" cy="3756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91BD5D-BF11-49B2-AE90-BFE13728BC66}"/>
              </a:ext>
            </a:extLst>
          </p:cNvPr>
          <p:cNvSpPr/>
          <p:nvPr userDrawn="1"/>
        </p:nvSpPr>
        <p:spPr>
          <a:xfrm>
            <a:off x="-781664" y="2669668"/>
            <a:ext cx="744794" cy="3756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09E08F-CFB4-4D67-9BA7-4C3A5EC27E39}"/>
              </a:ext>
            </a:extLst>
          </p:cNvPr>
          <p:cNvSpPr/>
          <p:nvPr userDrawn="1"/>
        </p:nvSpPr>
        <p:spPr>
          <a:xfrm>
            <a:off x="-789038" y="3223051"/>
            <a:ext cx="744794" cy="375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059B40-CC6C-4B6E-B839-6952A9EE11C8}"/>
              </a:ext>
            </a:extLst>
          </p:cNvPr>
          <p:cNvSpPr/>
          <p:nvPr userDrawn="1"/>
        </p:nvSpPr>
        <p:spPr>
          <a:xfrm>
            <a:off x="-781664" y="3784864"/>
            <a:ext cx="744794" cy="375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470C55-3AE2-4C2C-B3AC-13E599BFB5C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51038" y="5324429"/>
            <a:ext cx="836839" cy="2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54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rgbClr val="203864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microsoft.com/office/2007/relationships/hdphoto" Target="../media/hdphoto7.wdp"/><Relationship Id="rId17" Type="http://schemas.microsoft.com/office/2007/relationships/hdphoto" Target="../media/hdphoto8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microsoft.com/office/2007/relationships/hdphoto" Target="../media/hdphoto4.wdp"/><Relationship Id="rId15" Type="http://schemas.openxmlformats.org/officeDocument/2006/relationships/image" Target="../media/image14.png"/><Relationship Id="rId10" Type="http://schemas.microsoft.com/office/2007/relationships/hdphoto" Target="../media/hdphoto6.wdp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11.wdp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17" Type="http://schemas.microsoft.com/office/2007/relationships/hdphoto" Target="../media/hdphoto13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microsoft.com/office/2007/relationships/hdphoto" Target="../media/hdphoto10.wdp"/><Relationship Id="rId5" Type="http://schemas.openxmlformats.org/officeDocument/2006/relationships/image" Target="../media/image30.png"/><Relationship Id="rId15" Type="http://schemas.microsoft.com/office/2007/relationships/hdphoto" Target="../media/hdphoto12.wdp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microsoft.com/office/2007/relationships/hdphoto" Target="../media/hdphoto9.wdp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14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microsoft.com/office/2007/relationships/hdphoto" Target="../media/hdphoto13.wdp"/><Relationship Id="rId5" Type="http://schemas.microsoft.com/office/2007/relationships/hdphoto" Target="../media/hdphoto11.wdp"/><Relationship Id="rId15" Type="http://schemas.microsoft.com/office/2007/relationships/hdphoto" Target="../media/hdphoto10.wdp"/><Relationship Id="rId10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42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i1.wp.com/www.ibiobq.org/wp-content/uploads/2015/10/future_of_medicine_with_ehr.jpg?fit=1732%2C1155">
            <a:extLst>
              <a:ext uri="{FF2B5EF4-FFF2-40B4-BE49-F238E27FC236}">
                <a16:creationId xmlns:a16="http://schemas.microsoft.com/office/drawing/2014/main" id="{68A46B20-18A5-4D01-809F-1DB3AB006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09988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F39F10-4A20-4589-BD90-80A37450CCBC}"/>
              </a:ext>
            </a:extLst>
          </p:cNvPr>
          <p:cNvSpPr/>
          <p:nvPr/>
        </p:nvSpPr>
        <p:spPr>
          <a:xfrm>
            <a:off x="0" y="4320408"/>
            <a:ext cx="9144000" cy="862781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E3DDA-71EB-4D68-B523-7A920DAC92E0}"/>
              </a:ext>
            </a:extLst>
          </p:cNvPr>
          <p:cNvSpPr txBox="1"/>
          <p:nvPr/>
        </p:nvSpPr>
        <p:spPr>
          <a:xfrm>
            <a:off x="313403" y="4434404"/>
            <a:ext cx="4713213" cy="619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>
                <a:solidFill>
                  <a:schemeClr val="bg1"/>
                </a:solidFill>
              </a:rPr>
              <a:t>Case Study: Predicting Patient Readmission</a:t>
            </a:r>
          </a:p>
          <a:p>
            <a:endParaRPr lang="en-US" sz="375" b="1" dirty="0">
              <a:solidFill>
                <a:schemeClr val="bg1"/>
              </a:solidFill>
            </a:endParaRPr>
          </a:p>
          <a:p>
            <a:r>
              <a:rPr lang="en-US" sz="1100" i="1" dirty="0">
                <a:solidFill>
                  <a:schemeClr val="bg1"/>
                </a:solidFill>
              </a:rPr>
              <a:t>September 5</a:t>
            </a:r>
            <a:r>
              <a:rPr lang="en-US" sz="1100" i="1" baseline="30000" dirty="0">
                <a:solidFill>
                  <a:schemeClr val="bg1"/>
                </a:solidFill>
              </a:rPr>
              <a:t>th</a:t>
            </a:r>
            <a:r>
              <a:rPr lang="en-US" sz="1100" i="1" dirty="0">
                <a:solidFill>
                  <a:schemeClr val="bg1"/>
                </a:solidFill>
              </a:rPr>
              <a:t>,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33A66-1EF9-4041-BB4A-182F6377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C415-BEC9-4EF6-B941-6F1C5E0DE063}" type="slidenum">
              <a:rPr lang="en-US" smtClean="0"/>
              <a:t>1</a:t>
            </a:fld>
            <a:endParaRPr lang="en-US"/>
          </a:p>
        </p:txBody>
      </p:sp>
      <p:pic>
        <p:nvPicPr>
          <p:cNvPr id="1028" name="Picture 4" descr="Image result for general assembly logo">
            <a:extLst>
              <a:ext uri="{FF2B5EF4-FFF2-40B4-BE49-F238E27FC236}">
                <a16:creationId xmlns:a16="http://schemas.microsoft.com/office/drawing/2014/main" id="{06F73E5A-CD08-4F24-94E7-ACA6A67A0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04" y="239310"/>
            <a:ext cx="1118233" cy="111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08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E00AEAE-A05C-4949-9DB8-AD7B04C9E6E0}"/>
              </a:ext>
            </a:extLst>
          </p:cNvPr>
          <p:cNvSpPr/>
          <p:nvPr/>
        </p:nvSpPr>
        <p:spPr>
          <a:xfrm>
            <a:off x="628650" y="2513307"/>
            <a:ext cx="8515350" cy="688387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D5B6B-0283-419A-90B5-C42A652B0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C415-BEC9-4EF6-B941-6F1C5E0DE06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5680BC-2EED-4783-82AB-D69F1BB1759D}"/>
              </a:ext>
            </a:extLst>
          </p:cNvPr>
          <p:cNvGrpSpPr/>
          <p:nvPr/>
        </p:nvGrpSpPr>
        <p:grpSpPr>
          <a:xfrm>
            <a:off x="6825670" y="-531811"/>
            <a:ext cx="2355274" cy="6246811"/>
            <a:chOff x="3714750" y="0"/>
            <a:chExt cx="1725468" cy="4969163"/>
          </a:xfrm>
        </p:grpSpPr>
        <p:pic>
          <p:nvPicPr>
            <p:cNvPr id="1026" name="Picture 2" descr="hahaha the clinic patients are the best">
              <a:extLst>
                <a:ext uri="{FF2B5EF4-FFF2-40B4-BE49-F238E27FC236}">
                  <a16:creationId xmlns:a16="http://schemas.microsoft.com/office/drawing/2014/main" id="{5EDFF74A-B470-4689-82AE-E7129BA4B2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733" b="26950"/>
            <a:stretch/>
          </p:blipFill>
          <p:spPr bwMode="auto">
            <a:xfrm>
              <a:off x="3714750" y="0"/>
              <a:ext cx="1725468" cy="4174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ahaha the clinic patients are the best">
              <a:extLst>
                <a:ext uri="{FF2B5EF4-FFF2-40B4-BE49-F238E27FC236}">
                  <a16:creationId xmlns:a16="http://schemas.microsoft.com/office/drawing/2014/main" id="{7355DC58-014C-4723-A174-8585F91F75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899" r="-733" b="202"/>
            <a:stretch/>
          </p:blipFill>
          <p:spPr bwMode="auto">
            <a:xfrm>
              <a:off x="3714750" y="4174836"/>
              <a:ext cx="1725468" cy="794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939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401692-FF52-48F8-9ADE-14F669EFC4DF}"/>
              </a:ext>
            </a:extLst>
          </p:cNvPr>
          <p:cNvSpPr/>
          <p:nvPr/>
        </p:nvSpPr>
        <p:spPr>
          <a:xfrm>
            <a:off x="628650" y="848290"/>
            <a:ext cx="8515350" cy="688387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B9501E-29B3-467A-A133-5A45BF21FC67}"/>
              </a:ext>
            </a:extLst>
          </p:cNvPr>
          <p:cNvSpPr/>
          <p:nvPr/>
        </p:nvSpPr>
        <p:spPr>
          <a:xfrm>
            <a:off x="628650" y="1748385"/>
            <a:ext cx="8515350" cy="688387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Metrics and Assumptions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00AEAE-A05C-4949-9DB8-AD7B04C9E6E0}"/>
              </a:ext>
            </a:extLst>
          </p:cNvPr>
          <p:cNvSpPr/>
          <p:nvPr/>
        </p:nvSpPr>
        <p:spPr>
          <a:xfrm>
            <a:off x="628650" y="2648480"/>
            <a:ext cx="8515350" cy="688387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Approach and Process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EEB58F-1AD2-418C-946B-23B37DE2D3F9}"/>
              </a:ext>
            </a:extLst>
          </p:cNvPr>
          <p:cNvSpPr/>
          <p:nvPr/>
        </p:nvSpPr>
        <p:spPr>
          <a:xfrm>
            <a:off x="628650" y="3548575"/>
            <a:ext cx="8515350" cy="688387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234E07-B09D-4440-911C-6AC8339DF141}"/>
              </a:ext>
            </a:extLst>
          </p:cNvPr>
          <p:cNvSpPr/>
          <p:nvPr/>
        </p:nvSpPr>
        <p:spPr>
          <a:xfrm>
            <a:off x="628650" y="4448669"/>
            <a:ext cx="8515350" cy="688387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Retrospective</a:t>
            </a:r>
          </a:p>
        </p:txBody>
      </p:sp>
      <p:pic>
        <p:nvPicPr>
          <p:cNvPr id="1026" name="Picture 2" descr="How Telemedicine is Changing Healthcare">
            <a:extLst>
              <a:ext uri="{FF2B5EF4-FFF2-40B4-BE49-F238E27FC236}">
                <a16:creationId xmlns:a16="http://schemas.microsoft.com/office/drawing/2014/main" id="{AF89AA3E-7C73-47A0-BD1A-F21148E53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78" r="39512"/>
          <a:stretch/>
        </p:blipFill>
        <p:spPr bwMode="auto">
          <a:xfrm>
            <a:off x="4973444" y="0"/>
            <a:ext cx="4170556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6DAB9B-C6CE-470A-8230-2B1B3506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9903"/>
            <a:ext cx="7886700" cy="688387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D5B6B-0283-419A-90B5-C42A652B0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C415-BEC9-4EF6-B941-6F1C5E0DE06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9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8E314B2-7310-45AA-A483-EEAB847BC81F}"/>
              </a:ext>
            </a:extLst>
          </p:cNvPr>
          <p:cNvSpPr/>
          <p:nvPr/>
        </p:nvSpPr>
        <p:spPr>
          <a:xfrm>
            <a:off x="3279629" y="1761067"/>
            <a:ext cx="2584743" cy="2604773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A1F88-BE09-4472-9F7E-AF9416E45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27" y="304271"/>
            <a:ext cx="8470745" cy="688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F692D-9BB7-4031-9DFF-7D22FC43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6750" y="5258593"/>
            <a:ext cx="2057400" cy="304271"/>
          </a:xfrm>
        </p:spPr>
        <p:txBody>
          <a:bodyPr/>
          <a:lstStyle/>
          <a:p>
            <a:fld id="{9753C415-BEC9-4EF6-B941-6F1C5E0DE06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873C831-DAC1-4883-A222-31AFD26648D3}"/>
              </a:ext>
            </a:extLst>
          </p:cNvPr>
          <p:cNvSpPr/>
          <p:nvPr/>
        </p:nvSpPr>
        <p:spPr>
          <a:xfrm rot="10800000">
            <a:off x="3832771" y="1482876"/>
            <a:ext cx="1422952" cy="391679"/>
          </a:xfrm>
          <a:prstGeom prst="triangl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B7EEF-8B08-4B19-823A-3A5EAB5792B4}"/>
              </a:ext>
            </a:extLst>
          </p:cNvPr>
          <p:cNvSpPr/>
          <p:nvPr/>
        </p:nvSpPr>
        <p:spPr>
          <a:xfrm>
            <a:off x="0" y="1009592"/>
            <a:ext cx="9144000" cy="7514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/>
            <a:r>
              <a:rPr lang="en-US" sz="1400" b="1" dirty="0"/>
              <a:t>Chronic disease readmission is one of the leading cost drivers in US healthcare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965C6D-2947-48E3-A601-4C2831A32A23}"/>
              </a:ext>
            </a:extLst>
          </p:cNvPr>
          <p:cNvSpPr txBox="1"/>
          <p:nvPr/>
        </p:nvSpPr>
        <p:spPr>
          <a:xfrm>
            <a:off x="864266" y="1874555"/>
            <a:ext cx="1378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By the Numbers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01435D-756C-4549-ACAC-4488A89895E1}"/>
              </a:ext>
            </a:extLst>
          </p:cNvPr>
          <p:cNvSpPr txBox="1"/>
          <p:nvPr/>
        </p:nvSpPr>
        <p:spPr>
          <a:xfrm>
            <a:off x="3906016" y="1874555"/>
            <a:ext cx="1331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Key Challenges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F020CD-3AE6-4B63-8B99-4418CFFD831E}"/>
              </a:ext>
            </a:extLst>
          </p:cNvPr>
          <p:cNvSpPr txBox="1"/>
          <p:nvPr/>
        </p:nvSpPr>
        <p:spPr>
          <a:xfrm>
            <a:off x="6595258" y="1874555"/>
            <a:ext cx="18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Top Readmission Cases</a:t>
            </a:r>
          </a:p>
        </p:txBody>
      </p:sp>
      <p:pic>
        <p:nvPicPr>
          <p:cNvPr id="4106" name="Picture 10" descr="https://static.thenounproject.com/png/273693-200.png">
            <a:extLst>
              <a:ext uri="{FF2B5EF4-FFF2-40B4-BE49-F238E27FC236}">
                <a16:creationId xmlns:a16="http://schemas.microsoft.com/office/drawing/2014/main" id="{DF441643-8565-4C8A-872C-9427FBEC3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72" y="3161975"/>
            <a:ext cx="481675" cy="4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BC0D45D9-E0C8-49D7-9ECA-AA9870171C95}"/>
              </a:ext>
            </a:extLst>
          </p:cNvPr>
          <p:cNvSpPr txBox="1"/>
          <p:nvPr/>
        </p:nvSpPr>
        <p:spPr>
          <a:xfrm>
            <a:off x="1003713" y="2420248"/>
            <a:ext cx="2181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2017 Readmission Cost: </a:t>
            </a:r>
            <a:r>
              <a:rPr lang="en-US" sz="1200" b="1" dirty="0">
                <a:solidFill>
                  <a:srgbClr val="FF0000"/>
                </a:solidFill>
              </a:rPr>
              <a:t>$310M </a:t>
            </a:r>
            <a:r>
              <a:rPr lang="en-US" sz="1200" dirty="0"/>
              <a:t>across top 10 heath systems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F713C85-8AAD-47F8-BB7D-B53613221E7F}"/>
              </a:ext>
            </a:extLst>
          </p:cNvPr>
          <p:cNvSpPr txBox="1"/>
          <p:nvPr/>
        </p:nvSpPr>
        <p:spPr>
          <a:xfrm>
            <a:off x="1003713" y="3171980"/>
            <a:ext cx="2186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Growth: </a:t>
            </a:r>
            <a:r>
              <a:rPr lang="en-US" sz="1200" b="1" dirty="0">
                <a:solidFill>
                  <a:srgbClr val="FF0000"/>
                </a:solidFill>
              </a:rPr>
              <a:t>9.5-15%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Expected CAGR from 2017-2022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8F540C8-9B0D-4FC1-A354-0D08295C2260}"/>
              </a:ext>
            </a:extLst>
          </p:cNvPr>
          <p:cNvSpPr txBox="1"/>
          <p:nvPr/>
        </p:nvSpPr>
        <p:spPr>
          <a:xfrm>
            <a:off x="6975506" y="2330527"/>
            <a:ext cx="1685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Schizophrenia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72A41FD-6443-4D6F-9099-BD272A78B3E2}"/>
              </a:ext>
            </a:extLst>
          </p:cNvPr>
          <p:cNvSpPr txBox="1"/>
          <p:nvPr/>
        </p:nvSpPr>
        <p:spPr>
          <a:xfrm>
            <a:off x="6975506" y="3035024"/>
            <a:ext cx="1566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Diabetes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6ADF649-2F9E-4098-A114-2A815AA4ABE0}"/>
              </a:ext>
            </a:extLst>
          </p:cNvPr>
          <p:cNvSpPr txBox="1"/>
          <p:nvPr/>
        </p:nvSpPr>
        <p:spPr>
          <a:xfrm>
            <a:off x="6975506" y="3770760"/>
            <a:ext cx="1831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Surgical complications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B85EE4-8E03-44ED-B585-A322A0B73C85}"/>
              </a:ext>
            </a:extLst>
          </p:cNvPr>
          <p:cNvSpPr txBox="1"/>
          <p:nvPr/>
        </p:nvSpPr>
        <p:spPr>
          <a:xfrm>
            <a:off x="3993444" y="3678427"/>
            <a:ext cx="2506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Resource allocation </a:t>
            </a:r>
          </a:p>
          <a:p>
            <a:r>
              <a:rPr lang="en-US" sz="1200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A1B2387-95FE-4F71-B203-6D0AB077112A}"/>
              </a:ext>
            </a:extLst>
          </p:cNvPr>
          <p:cNvSpPr txBox="1"/>
          <p:nvPr/>
        </p:nvSpPr>
        <p:spPr>
          <a:xfrm>
            <a:off x="3993444" y="2942691"/>
            <a:ext cx="1738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Expensive specialty treatments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82E71A-3AE5-4A4E-9CE1-02E8031C66C2}"/>
              </a:ext>
            </a:extLst>
          </p:cNvPr>
          <p:cNvSpPr txBox="1"/>
          <p:nvPr/>
        </p:nvSpPr>
        <p:spPr>
          <a:xfrm>
            <a:off x="3993444" y="2330527"/>
            <a:ext cx="1965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Readmission penalties</a:t>
            </a:r>
          </a:p>
        </p:txBody>
      </p:sp>
      <p:pic>
        <p:nvPicPr>
          <p:cNvPr id="42" name="Picture 36" descr="https://static.thenounproject.com/png/859713-200.png">
            <a:extLst>
              <a:ext uri="{FF2B5EF4-FFF2-40B4-BE49-F238E27FC236}">
                <a16:creationId xmlns:a16="http://schemas.microsoft.com/office/drawing/2014/main" id="{F4164A1D-40EF-4E84-8AEB-EAC0A8D2D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6" y="1093834"/>
            <a:ext cx="643767" cy="64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7685046-30B7-4D32-81AA-FCD7B3685DC2}"/>
              </a:ext>
            </a:extLst>
          </p:cNvPr>
          <p:cNvSpPr/>
          <p:nvPr/>
        </p:nvSpPr>
        <p:spPr>
          <a:xfrm>
            <a:off x="-1" y="4365840"/>
            <a:ext cx="9144000" cy="7514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/>
            <a:r>
              <a:rPr lang="en-US" sz="1400" i="1" dirty="0"/>
              <a:t>In this study, we analyzed a patient dataset from 2001-2011 that contains demographic and treatment information for 100,000 diabetes cases, and built a classification model to predict whether or not a given patient would be readmitted within 30 days of discharge</a:t>
            </a:r>
          </a:p>
        </p:txBody>
      </p:sp>
      <p:pic>
        <p:nvPicPr>
          <p:cNvPr id="4100" name="Picture 4" descr="https://static.thenounproject.com/png/412513-200.png">
            <a:extLst>
              <a:ext uri="{FF2B5EF4-FFF2-40B4-BE49-F238E27FC236}">
                <a16:creationId xmlns:a16="http://schemas.microsoft.com/office/drawing/2014/main" id="{A0D458EC-7FF7-4E3B-BA8D-FA1A179D8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5" y="2327126"/>
            <a:ext cx="647911" cy="64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static.thenounproject.com/png/1648584-200.png">
            <a:extLst>
              <a:ext uri="{FF2B5EF4-FFF2-40B4-BE49-F238E27FC236}">
                <a16:creationId xmlns:a16="http://schemas.microsoft.com/office/drawing/2014/main" id="{96CE3F3E-D654-4732-B2FF-9736A9E0D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45496" y="2207966"/>
            <a:ext cx="524265" cy="52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static.thenounproject.com/png/1172330-200.png">
            <a:extLst>
              <a:ext uri="{FF2B5EF4-FFF2-40B4-BE49-F238E27FC236}">
                <a16:creationId xmlns:a16="http://schemas.microsoft.com/office/drawing/2014/main" id="{60F6A08B-487E-4A15-9755-AA78B48C3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018" y="2911913"/>
            <a:ext cx="523221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s://static.thenounproject.com/png/126792-200.png">
            <a:extLst>
              <a:ext uri="{FF2B5EF4-FFF2-40B4-BE49-F238E27FC236}">
                <a16:creationId xmlns:a16="http://schemas.microsoft.com/office/drawing/2014/main" id="{EC7F89F2-E3A9-4556-8F55-0A746B258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603" y="3676234"/>
            <a:ext cx="466051" cy="46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static.thenounproject.com/png/566-200.png">
            <a:extLst>
              <a:ext uri="{FF2B5EF4-FFF2-40B4-BE49-F238E27FC236}">
                <a16:creationId xmlns:a16="http://schemas.microsoft.com/office/drawing/2014/main" id="{4E5CA9A4-7A75-4101-B74D-DF1710D7E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216" y="2231624"/>
            <a:ext cx="474805" cy="47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https://static.thenounproject.com/png/755924-200.png">
            <a:extLst>
              <a:ext uri="{FF2B5EF4-FFF2-40B4-BE49-F238E27FC236}">
                <a16:creationId xmlns:a16="http://schemas.microsoft.com/office/drawing/2014/main" id="{391635DC-B858-4660-972C-8F72BE99A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99" y="2854704"/>
            <a:ext cx="637639" cy="63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static.thenounproject.com/png/1523349-200.png">
            <a:extLst>
              <a:ext uri="{FF2B5EF4-FFF2-40B4-BE49-F238E27FC236}">
                <a16:creationId xmlns:a16="http://schemas.microsoft.com/office/drawing/2014/main" id="{FDC57A39-7296-40D9-AB22-1A4569241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99" y="3590440"/>
            <a:ext cx="637639" cy="63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6" descr="https://static.thenounproject.com/png/1263016-200.png">
            <a:extLst>
              <a:ext uri="{FF2B5EF4-FFF2-40B4-BE49-F238E27FC236}">
                <a16:creationId xmlns:a16="http://schemas.microsoft.com/office/drawing/2014/main" id="{A35EAC1C-BBF4-48DC-8576-256CC1574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99" y="4401072"/>
            <a:ext cx="643767" cy="64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133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C3E09-FDD0-46B7-A0FF-163C9CFB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3C415-BEC9-4EF6-B941-6F1C5E0DE06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074216-0270-4880-AF8E-FD8319D6F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6873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 Statement (Cont.)</a:t>
            </a:r>
          </a:p>
        </p:txBody>
      </p:sp>
      <p:pic>
        <p:nvPicPr>
          <p:cNvPr id="3074" name="Picture 2" descr="Image may contain: 1 person, text">
            <a:extLst>
              <a:ext uri="{FF2B5EF4-FFF2-40B4-BE49-F238E27FC236}">
                <a16:creationId xmlns:a16="http://schemas.microsoft.com/office/drawing/2014/main" id="{F89B16F7-CE51-4A0B-B958-1DD6E862DA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"/>
          <a:stretch/>
        </p:blipFill>
        <p:spPr bwMode="auto">
          <a:xfrm>
            <a:off x="419100" y="2189017"/>
            <a:ext cx="83058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5BEDB0-83E0-42A6-A60D-C18F728E9BC3}"/>
              </a:ext>
            </a:extLst>
          </p:cNvPr>
          <p:cNvSpPr/>
          <p:nvPr/>
        </p:nvSpPr>
        <p:spPr>
          <a:xfrm>
            <a:off x="0" y="1204371"/>
            <a:ext cx="9144000" cy="7514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1313" algn="ctr"/>
            <a:r>
              <a:rPr lang="en-US" sz="1400" i="1" dirty="0"/>
              <a:t>Identifying high-risk readmission cases is key to reducing mortality rates related to chronic health complications</a:t>
            </a:r>
          </a:p>
        </p:txBody>
      </p:sp>
    </p:spTree>
    <p:extLst>
      <p:ext uri="{BB962C8B-B14F-4D97-AF65-F5344CB8AC3E}">
        <p14:creationId xmlns:p14="http://schemas.microsoft.com/office/powerpoint/2010/main" val="2710407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1930C-B6B4-401C-A081-30B0A24A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3488" y="5296959"/>
            <a:ext cx="2057400" cy="304271"/>
          </a:xfrm>
        </p:spPr>
        <p:txBody>
          <a:bodyPr/>
          <a:lstStyle/>
          <a:p>
            <a:fld id="{9753C415-BEC9-4EF6-B941-6F1C5E0DE06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64B44D8-CC03-4900-A8F3-848E1A6A97E3}"/>
              </a:ext>
            </a:extLst>
          </p:cNvPr>
          <p:cNvSpPr txBox="1">
            <a:spLocks/>
          </p:cNvSpPr>
          <p:nvPr/>
        </p:nvSpPr>
        <p:spPr>
          <a:xfrm>
            <a:off x="336627" y="304271"/>
            <a:ext cx="8470745" cy="688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rgbClr val="203864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Dataset, Assumptions, and Metrics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BE9A51-1747-4D88-A30A-E9B16764F6CD}"/>
              </a:ext>
            </a:extLst>
          </p:cNvPr>
          <p:cNvSpPr txBox="1"/>
          <p:nvPr/>
        </p:nvSpPr>
        <p:spPr>
          <a:xfrm>
            <a:off x="620150" y="1088911"/>
            <a:ext cx="3951849" cy="32061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txBody>
          <a:bodyPr wrap="square" lIns="152400" tIns="76200" rIns="152400" bIns="76200" rtlCol="0" anchor="ctr" anchorCtr="0">
            <a:noAutofit/>
          </a:bodyPr>
          <a:lstStyle/>
          <a:p>
            <a:pPr marL="111125" algn="ctr" defTabSz="380940">
              <a:defRPr/>
            </a:pPr>
            <a:r>
              <a:rPr lang="en-US" sz="1333" b="1" kern="0" dirty="0">
                <a:solidFill>
                  <a:srgbClr val="FFFFFF"/>
                </a:solidFill>
                <a:latin typeface="Calibri"/>
              </a:rPr>
              <a:t>Dataset</a:t>
            </a:r>
            <a:endParaRPr lang="en-US" sz="875" b="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A8FE97-9B2E-4449-89A7-AF9C125E9FB7}"/>
              </a:ext>
            </a:extLst>
          </p:cNvPr>
          <p:cNvSpPr txBox="1"/>
          <p:nvPr/>
        </p:nvSpPr>
        <p:spPr>
          <a:xfrm>
            <a:off x="4563501" y="1088910"/>
            <a:ext cx="3951849" cy="32061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txBody>
          <a:bodyPr wrap="square" lIns="152400" tIns="76200" rIns="152400" bIns="76200" rtlCol="0" anchor="ctr" anchorCtr="0">
            <a:noAutofit/>
          </a:bodyPr>
          <a:lstStyle/>
          <a:p>
            <a:pPr marL="111125" algn="ctr" defTabSz="380940">
              <a:defRPr/>
            </a:pPr>
            <a:r>
              <a:rPr lang="en-US" sz="1333" b="1" kern="0" dirty="0">
                <a:solidFill>
                  <a:srgbClr val="FFFFFF"/>
                </a:solidFill>
                <a:latin typeface="Calibri"/>
              </a:rPr>
              <a:t>Assumptions</a:t>
            </a:r>
            <a:endParaRPr lang="en-US" sz="875" b="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62B678-5BF6-478B-8522-3AFEF0FB560C}"/>
              </a:ext>
            </a:extLst>
          </p:cNvPr>
          <p:cNvSpPr txBox="1"/>
          <p:nvPr/>
        </p:nvSpPr>
        <p:spPr>
          <a:xfrm>
            <a:off x="620150" y="3628334"/>
            <a:ext cx="7847061" cy="2785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txBody>
          <a:bodyPr wrap="square" lIns="152400" tIns="76200" rIns="152400" bIns="76200" rtlCol="0" anchor="ctr" anchorCtr="0">
            <a:noAutofit/>
          </a:bodyPr>
          <a:lstStyle/>
          <a:p>
            <a:pPr marL="111125" algn="ctr" defTabSz="380940">
              <a:defRPr/>
            </a:pPr>
            <a:r>
              <a:rPr lang="en-US" sz="1333" b="1" kern="0" dirty="0">
                <a:solidFill>
                  <a:srgbClr val="FFFFFF"/>
                </a:solidFill>
                <a:latin typeface="Calibri"/>
              </a:rPr>
              <a:t>Key Metrics</a:t>
            </a:r>
            <a:endParaRPr lang="en-US" sz="875" b="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02BE23-56D7-41D4-B0CB-7AB0858DAE1B}"/>
              </a:ext>
            </a:extLst>
          </p:cNvPr>
          <p:cNvSpPr txBox="1"/>
          <p:nvPr/>
        </p:nvSpPr>
        <p:spPr>
          <a:xfrm>
            <a:off x="1331858" y="2356172"/>
            <a:ext cx="3057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101,776 Rows x 50 Columns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DD61C9-AC8B-4D16-997C-7F339E400897}"/>
              </a:ext>
            </a:extLst>
          </p:cNvPr>
          <p:cNvSpPr txBox="1"/>
          <p:nvPr/>
        </p:nvSpPr>
        <p:spPr>
          <a:xfrm>
            <a:off x="1331860" y="2890256"/>
            <a:ext cx="3057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Messy: Contained missing values, string and number pairs, ambiguous 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76CBE3-6BDE-4AE6-9182-7B9822EF66EF}"/>
              </a:ext>
            </a:extLst>
          </p:cNvPr>
          <p:cNvSpPr txBox="1"/>
          <p:nvPr/>
        </p:nvSpPr>
        <p:spPr>
          <a:xfrm>
            <a:off x="5461169" y="1609705"/>
            <a:ext cx="3157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Results from the dataset should only be generalized for patients with diabetes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172CC2-63BD-4659-A99C-8EF2217C69E3}"/>
              </a:ext>
            </a:extLst>
          </p:cNvPr>
          <p:cNvSpPr txBox="1"/>
          <p:nvPr/>
        </p:nvSpPr>
        <p:spPr>
          <a:xfrm>
            <a:off x="5461169" y="2225074"/>
            <a:ext cx="297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Assumed data was accurate for a given patient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A25D37-09D7-4B23-A9A3-450E4DF6E149}"/>
              </a:ext>
            </a:extLst>
          </p:cNvPr>
          <p:cNvSpPr txBox="1"/>
          <p:nvPr/>
        </p:nvSpPr>
        <p:spPr>
          <a:xfrm>
            <a:off x="5461169" y="2890934"/>
            <a:ext cx="3157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Assumed that dataset was pulled from a random sample of diabetes patients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52A3498-6661-4635-B37D-1CED0D307A3D}"/>
              </a:ext>
            </a:extLst>
          </p:cNvPr>
          <p:cNvSpPr/>
          <p:nvPr/>
        </p:nvSpPr>
        <p:spPr>
          <a:xfrm>
            <a:off x="498380" y="1030198"/>
            <a:ext cx="445479" cy="4081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CE92C0B-C4E7-44AA-AE7F-B6B1F603E892}"/>
              </a:ext>
            </a:extLst>
          </p:cNvPr>
          <p:cNvSpPr/>
          <p:nvPr/>
        </p:nvSpPr>
        <p:spPr>
          <a:xfrm rot="10578127">
            <a:off x="8158727" y="1036801"/>
            <a:ext cx="445479" cy="4081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24A2FA6-2EC6-48CF-AB13-DDFC9E6132BE}"/>
              </a:ext>
            </a:extLst>
          </p:cNvPr>
          <p:cNvSpPr/>
          <p:nvPr/>
        </p:nvSpPr>
        <p:spPr>
          <a:xfrm>
            <a:off x="498380" y="3558146"/>
            <a:ext cx="445479" cy="408167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F439873-69F8-41E1-A0D3-AD862449DD27}"/>
              </a:ext>
            </a:extLst>
          </p:cNvPr>
          <p:cNvGrpSpPr/>
          <p:nvPr/>
        </p:nvGrpSpPr>
        <p:grpSpPr>
          <a:xfrm>
            <a:off x="4468073" y="1110528"/>
            <a:ext cx="78512" cy="2519852"/>
            <a:chOff x="4375713" y="1110528"/>
            <a:chExt cx="78512" cy="2519852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D54900B-7617-4A7C-A8FF-F8E5DC8478C0}"/>
                </a:ext>
              </a:extLst>
            </p:cNvPr>
            <p:cNvCxnSpPr>
              <a:cxnSpLocks/>
            </p:cNvCxnSpPr>
            <p:nvPr/>
          </p:nvCxnSpPr>
          <p:spPr>
            <a:xfrm>
              <a:off x="4375713" y="1110528"/>
              <a:ext cx="0" cy="25178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052003E-E1B6-499B-8C1F-7A68B440DB05}"/>
                </a:ext>
              </a:extLst>
            </p:cNvPr>
            <p:cNvCxnSpPr>
              <a:cxnSpLocks/>
            </p:cNvCxnSpPr>
            <p:nvPr/>
          </p:nvCxnSpPr>
          <p:spPr>
            <a:xfrm>
              <a:off x="4454225" y="1112575"/>
              <a:ext cx="0" cy="25178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C54DAC9-2366-4AFA-B065-A6B224271F46}"/>
              </a:ext>
            </a:extLst>
          </p:cNvPr>
          <p:cNvSpPr txBox="1"/>
          <p:nvPr/>
        </p:nvSpPr>
        <p:spPr>
          <a:xfrm>
            <a:off x="1305070" y="1606646"/>
            <a:ext cx="3057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was pulled from the UCLA medical learning library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94ABD7-FD90-4309-B2B3-EB892BAE5F28}"/>
              </a:ext>
            </a:extLst>
          </p:cNvPr>
          <p:cNvSpPr txBox="1"/>
          <p:nvPr/>
        </p:nvSpPr>
        <p:spPr>
          <a:xfrm>
            <a:off x="918510" y="4050334"/>
            <a:ext cx="7548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 was evaluated against a </a:t>
            </a:r>
            <a:r>
              <a:rPr lang="en-US" sz="1400" b="1" dirty="0">
                <a:solidFill>
                  <a:srgbClr val="FF0000"/>
                </a:solidFill>
              </a:rPr>
              <a:t>null model that predicted that the patient would not be readmitted for all cases</a:t>
            </a:r>
            <a:r>
              <a:rPr lang="en-US" sz="1400" dirty="0"/>
              <a:t>, because that is currently the industry standard.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rgbClr val="FF0000"/>
                </a:solidFill>
              </a:rPr>
              <a:t>Goal</a:t>
            </a:r>
            <a:r>
              <a:rPr lang="en-US" sz="1400" dirty="0">
                <a:solidFill>
                  <a:srgbClr val="FF0000"/>
                </a:solidFill>
              </a:rPr>
              <a:t>:</a:t>
            </a:r>
            <a:r>
              <a:rPr lang="en-US" sz="1400" dirty="0"/>
              <a:t> Outperform null model</a:t>
            </a:r>
          </a:p>
        </p:txBody>
      </p:sp>
      <p:pic>
        <p:nvPicPr>
          <p:cNvPr id="5122" name="Picture 2" descr="https://static.thenounproject.com/png/1911223-200.png">
            <a:extLst>
              <a:ext uri="{FF2B5EF4-FFF2-40B4-BE49-F238E27FC236}">
                <a16:creationId xmlns:a16="http://schemas.microsoft.com/office/drawing/2014/main" id="{75773F13-3E78-4C8F-9C92-0ACFADE4F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44" y="1497622"/>
            <a:ext cx="697382" cy="69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static.thenounproject.com/png/773827-200.png">
            <a:extLst>
              <a:ext uri="{FF2B5EF4-FFF2-40B4-BE49-F238E27FC236}">
                <a16:creationId xmlns:a16="http://schemas.microsoft.com/office/drawing/2014/main" id="{989049A1-C4A9-415C-ACD6-5B171D681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14" y="2213887"/>
            <a:ext cx="598529" cy="59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static.thenounproject.com/png/318583-200.png">
            <a:extLst>
              <a:ext uri="{FF2B5EF4-FFF2-40B4-BE49-F238E27FC236}">
                <a16:creationId xmlns:a16="http://schemas.microsoft.com/office/drawing/2014/main" id="{BCA643E7-29F2-42D7-A640-894EDF4D4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89" y="2894443"/>
            <a:ext cx="529892" cy="52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static.thenounproject.com/png/998921-200.png">
            <a:extLst>
              <a:ext uri="{FF2B5EF4-FFF2-40B4-BE49-F238E27FC236}">
                <a16:creationId xmlns:a16="http://schemas.microsoft.com/office/drawing/2014/main" id="{57652C04-39D8-4D50-BCC5-931FBFD1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147" y="1544021"/>
            <a:ext cx="592276" cy="59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static.thenounproject.com/png/581502-200.png">
            <a:extLst>
              <a:ext uri="{FF2B5EF4-FFF2-40B4-BE49-F238E27FC236}">
                <a16:creationId xmlns:a16="http://schemas.microsoft.com/office/drawing/2014/main" id="{D8191925-EB82-476E-A58E-AD711DC25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338" y="2218401"/>
            <a:ext cx="529893" cy="52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static.thenounproject.com/png/1343267-200.png">
            <a:extLst>
              <a:ext uri="{FF2B5EF4-FFF2-40B4-BE49-F238E27FC236}">
                <a16:creationId xmlns:a16="http://schemas.microsoft.com/office/drawing/2014/main" id="{28986B97-3AF4-4618-9587-2D4DDE383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19" y="2818482"/>
            <a:ext cx="661330" cy="66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static.thenounproject.com/png/1846645-200.png">
            <a:extLst>
              <a:ext uri="{FF2B5EF4-FFF2-40B4-BE49-F238E27FC236}">
                <a16:creationId xmlns:a16="http://schemas.microsoft.com/office/drawing/2014/main" id="{7F71FDA7-2A2B-4133-96F5-596E4E2D1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57" y="1102722"/>
            <a:ext cx="276323" cy="27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https://static.thenounproject.com/png/1263016-200.png">
            <a:extLst>
              <a:ext uri="{FF2B5EF4-FFF2-40B4-BE49-F238E27FC236}">
                <a16:creationId xmlns:a16="http://schemas.microsoft.com/office/drawing/2014/main" id="{3A67E7B3-748F-45C5-9EA9-D6312BD97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596" y="1040897"/>
            <a:ext cx="386767" cy="38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ttps://static.thenounproject.com/png/1901822-200.png">
            <a:extLst>
              <a:ext uri="{FF2B5EF4-FFF2-40B4-BE49-F238E27FC236}">
                <a16:creationId xmlns:a16="http://schemas.microsoft.com/office/drawing/2014/main" id="{DC692771-FCA3-4132-9F5F-4D4A0C89A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53" y="3597808"/>
            <a:ext cx="309078" cy="30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758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42F981-10DE-4F67-A305-64176759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582" y="751880"/>
            <a:ext cx="5902018" cy="203840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9A5FB-CC7F-405C-B59D-45A253E49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5296959"/>
            <a:ext cx="2057400" cy="304271"/>
          </a:xfrm>
        </p:spPr>
        <p:txBody>
          <a:bodyPr/>
          <a:lstStyle/>
          <a:p>
            <a:fld id="{9753C415-BEC9-4EF6-B941-6F1C5E0DE06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2EC4061C-FE5E-4ED6-8755-5AF04F124DD2}"/>
              </a:ext>
            </a:extLst>
          </p:cNvPr>
          <p:cNvSpPr txBox="1">
            <a:spLocks/>
          </p:cNvSpPr>
          <p:nvPr/>
        </p:nvSpPr>
        <p:spPr>
          <a:xfrm>
            <a:off x="336627" y="304271"/>
            <a:ext cx="8470745" cy="688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rgbClr val="203864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E8CEE7C-BD09-4EFA-AB31-CA43543DAE9A}"/>
              </a:ext>
            </a:extLst>
          </p:cNvPr>
          <p:cNvSpPr/>
          <p:nvPr/>
        </p:nvSpPr>
        <p:spPr>
          <a:xfrm>
            <a:off x="6328455" y="2201969"/>
            <a:ext cx="418818" cy="1882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DE8D039A-A83A-4955-81DB-023066279729}"/>
              </a:ext>
            </a:extLst>
          </p:cNvPr>
          <p:cNvSpPr/>
          <p:nvPr/>
        </p:nvSpPr>
        <p:spPr>
          <a:xfrm>
            <a:off x="1970435" y="1562666"/>
            <a:ext cx="418818" cy="1882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97647350-D60B-41B7-945E-0F88B52D9349}"/>
              </a:ext>
            </a:extLst>
          </p:cNvPr>
          <p:cNvSpPr/>
          <p:nvPr/>
        </p:nvSpPr>
        <p:spPr>
          <a:xfrm rot="8450703">
            <a:off x="4625982" y="636050"/>
            <a:ext cx="418818" cy="1882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7D8A40-732D-4A3C-8BE2-CFBD419D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575" y="2857500"/>
            <a:ext cx="5382253" cy="233253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43C5AAEE-F4E7-4FA6-9A4B-4466B0108724}"/>
              </a:ext>
            </a:extLst>
          </p:cNvPr>
          <p:cNvSpPr/>
          <p:nvPr/>
        </p:nvSpPr>
        <p:spPr>
          <a:xfrm>
            <a:off x="5482539" y="3515964"/>
            <a:ext cx="418818" cy="1882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8DEF8E0A-8D74-4BBB-8DD4-5088034C49E3}"/>
              </a:ext>
            </a:extLst>
          </p:cNvPr>
          <p:cNvSpPr/>
          <p:nvPr/>
        </p:nvSpPr>
        <p:spPr>
          <a:xfrm rot="8450703">
            <a:off x="3686202" y="3310740"/>
            <a:ext cx="418818" cy="1882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CE97B703-22C1-4FCE-9A45-5A445DE2806E}"/>
              </a:ext>
            </a:extLst>
          </p:cNvPr>
          <p:cNvSpPr/>
          <p:nvPr/>
        </p:nvSpPr>
        <p:spPr>
          <a:xfrm>
            <a:off x="5134168" y="4211490"/>
            <a:ext cx="418818" cy="1882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36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E82B6B4-0045-40D9-9D13-F873E74C18D4}"/>
              </a:ext>
            </a:extLst>
          </p:cNvPr>
          <p:cNvSpPr/>
          <p:nvPr/>
        </p:nvSpPr>
        <p:spPr>
          <a:xfrm>
            <a:off x="331132" y="3251200"/>
            <a:ext cx="8323342" cy="197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8" name="Rectangle 7177">
            <a:extLst>
              <a:ext uri="{FF2B5EF4-FFF2-40B4-BE49-F238E27FC236}">
                <a16:creationId xmlns:a16="http://schemas.microsoft.com/office/drawing/2014/main" id="{59CB4D78-93BB-4E0C-AFA4-6400E620A022}"/>
              </a:ext>
            </a:extLst>
          </p:cNvPr>
          <p:cNvSpPr/>
          <p:nvPr/>
        </p:nvSpPr>
        <p:spPr>
          <a:xfrm>
            <a:off x="772789" y="3876225"/>
            <a:ext cx="7360805" cy="6021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5D0302DB-CFA2-4680-AABA-429DC510080A}"/>
              </a:ext>
            </a:extLst>
          </p:cNvPr>
          <p:cNvSpPr/>
          <p:nvPr/>
        </p:nvSpPr>
        <p:spPr>
          <a:xfrm>
            <a:off x="4586356" y="2467631"/>
            <a:ext cx="2075762" cy="557781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pic>
        <p:nvPicPr>
          <p:cNvPr id="7170" name="Picture 2" descr="https://static.thenounproject.com/png/1227918-200.png">
            <a:extLst>
              <a:ext uri="{FF2B5EF4-FFF2-40B4-BE49-F238E27FC236}">
                <a16:creationId xmlns:a16="http://schemas.microsoft.com/office/drawing/2014/main" id="{FC0D438F-0BA3-4EFA-B0BB-A6F2F232C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2946">
            <a:off x="3589763" y="988991"/>
            <a:ext cx="1919882" cy="191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838772AF-5CF1-4621-80F2-1B8107FBA024}"/>
              </a:ext>
            </a:extLst>
          </p:cNvPr>
          <p:cNvSpPr txBox="1"/>
          <p:nvPr/>
        </p:nvSpPr>
        <p:spPr>
          <a:xfrm>
            <a:off x="331131" y="1688248"/>
            <a:ext cx="1934399" cy="876122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137160" tIns="68580" rIns="137160" bIns="68580" rtlCol="0" anchor="ctr" anchorCtr="0">
            <a:noAutofit/>
          </a:bodyPr>
          <a:lstStyle/>
          <a:p>
            <a:pPr marL="0" lvl="1" defTabSz="342887">
              <a:defRPr/>
            </a:pPr>
            <a:r>
              <a:rPr lang="en-US" sz="105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/>
              </a:rPr>
              <a:t>Identified patient readmission as the problem to address and looked for relevant data sources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31F4982-E002-47BB-BEB4-105ED32DF9E9}"/>
              </a:ext>
            </a:extLst>
          </p:cNvPr>
          <p:cNvSpPr txBox="1"/>
          <p:nvPr/>
        </p:nvSpPr>
        <p:spPr>
          <a:xfrm>
            <a:off x="230578" y="1390082"/>
            <a:ext cx="2034952" cy="342148"/>
          </a:xfrm>
          <a:prstGeom prst="rect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137160" tIns="68580" rIns="137160" bIns="68580" rtlCol="0" anchor="ctr" anchorCtr="0">
            <a:noAutofit/>
          </a:bodyPr>
          <a:lstStyle>
            <a:defPPr>
              <a:defRPr lang="en-US"/>
            </a:defPPr>
            <a:lvl1pPr marL="573088">
              <a:defRPr sz="1400">
                <a:solidFill>
                  <a:srgbClr val="FFFFFF"/>
                </a:solidFill>
              </a:defRPr>
            </a:lvl1pPr>
          </a:lstStyle>
          <a:p>
            <a:pPr marL="274309" defTabSz="342846">
              <a:defRPr/>
            </a:pPr>
            <a:r>
              <a:rPr lang="en-US" sz="1200" i="1" kern="0" dirty="0">
                <a:latin typeface="Calibri"/>
              </a:rPr>
              <a:t>Identify Problem</a:t>
            </a:r>
            <a:endParaRPr lang="en-US" sz="788" i="1" kern="0" dirty="0">
              <a:latin typeface="Calibri"/>
            </a:endParaRPr>
          </a:p>
        </p:txBody>
      </p:sp>
      <p:grpSp>
        <p:nvGrpSpPr>
          <p:cNvPr id="3079" name="Group 3078">
            <a:extLst>
              <a:ext uri="{FF2B5EF4-FFF2-40B4-BE49-F238E27FC236}">
                <a16:creationId xmlns:a16="http://schemas.microsoft.com/office/drawing/2014/main" id="{D3AF6B99-E003-47BC-BA66-4826EE40C213}"/>
              </a:ext>
            </a:extLst>
          </p:cNvPr>
          <p:cNvGrpSpPr/>
          <p:nvPr/>
        </p:nvGrpSpPr>
        <p:grpSpPr>
          <a:xfrm>
            <a:off x="2340883" y="1316726"/>
            <a:ext cx="2138140" cy="1247645"/>
            <a:chOff x="3139707" y="1871159"/>
            <a:chExt cx="2737475" cy="1497479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66CC3EB-DBE6-47BB-9534-6D17735A3FE3}"/>
                </a:ext>
              </a:extLst>
            </p:cNvPr>
            <p:cNvSpPr txBox="1"/>
            <p:nvPr/>
          </p:nvSpPr>
          <p:spPr>
            <a:xfrm>
              <a:off x="3400558" y="2317078"/>
              <a:ext cx="2476624" cy="105156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68580" rIns="137160" bIns="68580" rtlCol="0" anchor="ctr" anchorCtr="0">
              <a:noAutofit/>
            </a:bodyPr>
            <a:lstStyle/>
            <a:p>
              <a:pPr marL="0" lvl="1" defTabSz="342887">
                <a:defRPr/>
              </a:pPr>
              <a:r>
                <a:rPr lang="en-US" sz="105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Calibri"/>
                </a:rPr>
                <a:t>Pulled, cleaned, and dropped data as necessary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2A2A7030-B1F1-4E0C-95A0-3349314DC265}"/>
                </a:ext>
              </a:extLst>
            </p:cNvPr>
            <p:cNvSpPr txBox="1"/>
            <p:nvPr/>
          </p:nvSpPr>
          <p:spPr>
            <a:xfrm>
              <a:off x="3271819" y="1959205"/>
              <a:ext cx="2605363" cy="419329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68580" rIns="137160" bIns="68580" rtlCol="0" anchor="ctr" anchorCtr="0">
              <a:noAutofit/>
            </a:bodyPr>
            <a:lstStyle>
              <a:defPPr>
                <a:defRPr lang="en-US"/>
              </a:defPPr>
              <a:lvl1pPr marL="573088">
                <a:defRPr sz="1400">
                  <a:solidFill>
                    <a:srgbClr val="FFFFFF"/>
                  </a:solidFill>
                </a:defRPr>
              </a:lvl1pPr>
            </a:lstStyle>
            <a:p>
              <a:pPr marL="274309" defTabSz="342846">
                <a:defRPr/>
              </a:pPr>
              <a:r>
                <a:rPr lang="en-US" sz="1200" i="1" kern="0" dirty="0">
                  <a:latin typeface="Calibri"/>
                </a:rPr>
                <a:t>Pull explore data</a:t>
              </a:r>
              <a:endParaRPr lang="en-US" sz="788" i="1" kern="0" dirty="0">
                <a:latin typeface="Calibri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65F874A3-D7AD-4D3E-93BB-032B0D71C818}"/>
                </a:ext>
              </a:extLst>
            </p:cNvPr>
            <p:cNvSpPr/>
            <p:nvPr/>
          </p:nvSpPr>
          <p:spPr>
            <a:xfrm>
              <a:off x="3139707" y="1871159"/>
              <a:ext cx="549636" cy="549636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algn="ctr" defTabSz="342846">
                <a:defRPr/>
              </a:pPr>
              <a:endParaRPr lang="en-US" sz="1053" kern="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078" name="Group 3077">
            <a:extLst>
              <a:ext uri="{FF2B5EF4-FFF2-40B4-BE49-F238E27FC236}">
                <a16:creationId xmlns:a16="http://schemas.microsoft.com/office/drawing/2014/main" id="{42DA4813-95A0-440A-A7BF-C5B11DC8C6EC}"/>
              </a:ext>
            </a:extLst>
          </p:cNvPr>
          <p:cNvGrpSpPr/>
          <p:nvPr/>
        </p:nvGrpSpPr>
        <p:grpSpPr>
          <a:xfrm>
            <a:off x="4554375" y="1316726"/>
            <a:ext cx="2138140" cy="1247645"/>
            <a:chOff x="5977644" y="1857844"/>
            <a:chExt cx="2737475" cy="1497479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525EB071-4FBE-4596-95DE-2054364F1B08}"/>
                </a:ext>
              </a:extLst>
            </p:cNvPr>
            <p:cNvSpPr txBox="1"/>
            <p:nvPr/>
          </p:nvSpPr>
          <p:spPr>
            <a:xfrm>
              <a:off x="6238495" y="2303763"/>
              <a:ext cx="2476624" cy="105156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68580" rIns="137160" bIns="68580" rtlCol="0" anchor="ctr" anchorCtr="0">
              <a:noAutofit/>
            </a:bodyPr>
            <a:lstStyle/>
            <a:p>
              <a:pPr marL="0" lvl="1" defTabSz="342887">
                <a:defRPr/>
              </a:pPr>
              <a:r>
                <a:rPr lang="en-US" sz="1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Calibri"/>
                </a:rPr>
                <a:t>Trained decision tree, random forest, and boosted models</a:t>
              </a:r>
            </a:p>
            <a:p>
              <a:pPr marL="0" lvl="1" defTabSz="342887">
                <a:defRPr/>
              </a:pPr>
              <a:endParaRPr lang="en-US" sz="600" dirty="0">
                <a:solidFill>
                  <a:srgbClr val="000000">
                    <a:lumMod val="85000"/>
                    <a:lumOff val="15000"/>
                  </a:srgbClr>
                </a:solidFill>
                <a:latin typeface="Calibri"/>
              </a:endParaRPr>
            </a:p>
            <a:p>
              <a:pPr marL="0" lvl="1" defTabSz="342887">
                <a:defRPr/>
              </a:pPr>
              <a:r>
                <a:rPr lang="en-US" sz="1000" dirty="0">
                  <a:solidFill>
                    <a:srgbClr val="000000">
                      <a:lumMod val="85000"/>
                      <a:lumOff val="15000"/>
                    </a:srgbClr>
                  </a:solidFill>
                  <a:latin typeface="Calibri"/>
                </a:rPr>
                <a:t>Re-engineered data as necessary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74A55DC-2849-42F7-A95B-8CBD9DEE3B7A}"/>
                </a:ext>
              </a:extLst>
            </p:cNvPr>
            <p:cNvSpPr txBox="1"/>
            <p:nvPr/>
          </p:nvSpPr>
          <p:spPr>
            <a:xfrm>
              <a:off x="6109756" y="1945890"/>
              <a:ext cx="2605363" cy="419329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68580" rIns="137160" bIns="68580" rtlCol="0" anchor="ctr" anchorCtr="0">
              <a:noAutofit/>
            </a:bodyPr>
            <a:lstStyle>
              <a:defPPr>
                <a:defRPr lang="en-US"/>
              </a:defPPr>
              <a:lvl1pPr marL="573088">
                <a:defRPr sz="1400">
                  <a:solidFill>
                    <a:srgbClr val="FFFFFF"/>
                  </a:solidFill>
                </a:defRPr>
              </a:lvl1pPr>
            </a:lstStyle>
            <a:p>
              <a:pPr marL="274309" defTabSz="342846">
                <a:defRPr/>
              </a:pPr>
              <a:r>
                <a:rPr lang="en-US" sz="1200" i="1" kern="0" dirty="0">
                  <a:latin typeface="Calibri"/>
                </a:rPr>
                <a:t>Model and Predict</a:t>
              </a:r>
              <a:endParaRPr lang="en-US" sz="788" i="1" kern="0" dirty="0">
                <a:latin typeface="Calibri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5D35B8A-3199-4893-9DF7-906FE4552164}"/>
                </a:ext>
              </a:extLst>
            </p:cNvPr>
            <p:cNvSpPr/>
            <p:nvPr/>
          </p:nvSpPr>
          <p:spPr>
            <a:xfrm>
              <a:off x="5977644" y="1857844"/>
              <a:ext cx="549636" cy="549636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algn="ctr" defTabSz="342846">
                <a:defRPr/>
              </a:pPr>
              <a:endParaRPr lang="en-US" sz="1053" kern="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077" name="Group 3076">
            <a:extLst>
              <a:ext uri="{FF2B5EF4-FFF2-40B4-BE49-F238E27FC236}">
                <a16:creationId xmlns:a16="http://schemas.microsoft.com/office/drawing/2014/main" id="{D1D2E8D4-99EB-49A7-80CB-A758F3D73162}"/>
              </a:ext>
            </a:extLst>
          </p:cNvPr>
          <p:cNvGrpSpPr/>
          <p:nvPr/>
        </p:nvGrpSpPr>
        <p:grpSpPr>
          <a:xfrm>
            <a:off x="6767867" y="1316726"/>
            <a:ext cx="2138140" cy="1247645"/>
            <a:chOff x="8752098" y="1861350"/>
            <a:chExt cx="2737475" cy="1497479"/>
          </a:xfrm>
        </p:grpSpPr>
        <p:grpSp>
          <p:nvGrpSpPr>
            <p:cNvPr id="3076" name="Group 3075">
              <a:extLst>
                <a:ext uri="{FF2B5EF4-FFF2-40B4-BE49-F238E27FC236}">
                  <a16:creationId xmlns:a16="http://schemas.microsoft.com/office/drawing/2014/main" id="{CEE3138A-64A1-46D8-815F-58B0BA93F0F6}"/>
                </a:ext>
              </a:extLst>
            </p:cNvPr>
            <p:cNvGrpSpPr/>
            <p:nvPr/>
          </p:nvGrpSpPr>
          <p:grpSpPr>
            <a:xfrm>
              <a:off x="8884210" y="1949396"/>
              <a:ext cx="2605363" cy="1409433"/>
              <a:chOff x="8884210" y="1949396"/>
              <a:chExt cx="2605363" cy="1409433"/>
            </a:xfrm>
          </p:grpSpPr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6BB2F66-15C2-4E61-B1BE-1FC3E4C344DC}"/>
                  </a:ext>
                </a:extLst>
              </p:cNvPr>
              <p:cNvSpPr txBox="1"/>
              <p:nvPr/>
            </p:nvSpPr>
            <p:spPr>
              <a:xfrm>
                <a:off x="9012949" y="2307269"/>
                <a:ext cx="2476624" cy="105156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137160" tIns="68580" rIns="137160" bIns="68580" rtlCol="0" anchor="ctr" anchorCtr="0">
                <a:noAutofit/>
              </a:bodyPr>
              <a:lstStyle/>
              <a:p>
                <a:pPr marL="0" lvl="1" defTabSz="342887">
                  <a:defRPr/>
                </a:pPr>
                <a:r>
                  <a:rPr lang="en-US" sz="100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alibri"/>
                  </a:rPr>
                  <a:t>Measured tree accuracy and reported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5152D400-DBD0-47B2-880C-FC6A1E27F77F}"/>
                  </a:ext>
                </a:extLst>
              </p:cNvPr>
              <p:cNvSpPr txBox="1"/>
              <p:nvPr/>
            </p:nvSpPr>
            <p:spPr>
              <a:xfrm>
                <a:off x="8884210" y="1949396"/>
                <a:ext cx="2605363" cy="410660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137160" tIns="68580" rIns="137160" bIns="68580" rtlCol="0" anchor="ctr" anchorCtr="0">
                <a:noAutofit/>
              </a:bodyPr>
              <a:lstStyle>
                <a:defPPr>
                  <a:defRPr lang="en-US"/>
                </a:defPPr>
                <a:lvl1pPr marL="573088">
                  <a:defRPr sz="1400">
                    <a:solidFill>
                      <a:srgbClr val="FFFFFF"/>
                    </a:solidFill>
                  </a:defRPr>
                </a:lvl1pPr>
              </a:lstStyle>
              <a:p>
                <a:pPr marL="274309" defTabSz="342846">
                  <a:defRPr/>
                </a:pPr>
                <a:r>
                  <a:rPr lang="en-US" sz="1200" i="1" kern="0" dirty="0">
                    <a:latin typeface="Calibri"/>
                  </a:rPr>
                  <a:t>Measure Performance and Report </a:t>
                </a:r>
                <a:endParaRPr lang="en-US" sz="788" i="1" kern="0" dirty="0">
                  <a:latin typeface="Calibri"/>
                </a:endParaRPr>
              </a:p>
            </p:txBody>
          </p:sp>
        </p:grp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B26E06C-4E68-429C-9917-B1A09C551BCB}"/>
                </a:ext>
              </a:extLst>
            </p:cNvPr>
            <p:cNvSpPr/>
            <p:nvPr/>
          </p:nvSpPr>
          <p:spPr>
            <a:xfrm>
              <a:off x="8752098" y="1861350"/>
              <a:ext cx="549636" cy="549636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algn="ctr" defTabSz="342846">
                <a:defRPr/>
              </a:pPr>
              <a:endParaRPr lang="en-US" sz="1053" kern="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081" name="Isosceles Triangle 3080">
            <a:extLst>
              <a:ext uri="{FF2B5EF4-FFF2-40B4-BE49-F238E27FC236}">
                <a16:creationId xmlns:a16="http://schemas.microsoft.com/office/drawing/2014/main" id="{E9C37553-1CFF-4AF3-AA0C-FBF73B67F979}"/>
              </a:ext>
            </a:extLst>
          </p:cNvPr>
          <p:cNvSpPr/>
          <p:nvPr/>
        </p:nvSpPr>
        <p:spPr>
          <a:xfrm rot="5400000">
            <a:off x="2230084" y="1979962"/>
            <a:ext cx="358043" cy="13644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93" name="Isosceles Triangle 192">
            <a:extLst>
              <a:ext uri="{FF2B5EF4-FFF2-40B4-BE49-F238E27FC236}">
                <a16:creationId xmlns:a16="http://schemas.microsoft.com/office/drawing/2014/main" id="{264FCD54-AD5E-473F-8593-7718F9B70517}"/>
              </a:ext>
            </a:extLst>
          </p:cNvPr>
          <p:cNvSpPr/>
          <p:nvPr/>
        </p:nvSpPr>
        <p:spPr>
          <a:xfrm rot="5400000">
            <a:off x="6670261" y="1979962"/>
            <a:ext cx="358043" cy="13644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4E2B8E4F-33CA-4A25-B49E-9280961DF2F6}"/>
              </a:ext>
            </a:extLst>
          </p:cNvPr>
          <p:cNvSpPr/>
          <p:nvPr/>
        </p:nvSpPr>
        <p:spPr>
          <a:xfrm rot="16200000">
            <a:off x="4430838" y="2569090"/>
            <a:ext cx="278931" cy="20745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AF08BC-4E0E-4ACF-B8E4-B00AC65CC10E}"/>
              </a:ext>
            </a:extLst>
          </p:cNvPr>
          <p:cNvGrpSpPr/>
          <p:nvPr/>
        </p:nvGrpSpPr>
        <p:grpSpPr>
          <a:xfrm>
            <a:off x="127934" y="1316725"/>
            <a:ext cx="429300" cy="457937"/>
            <a:chOff x="170579" y="1683734"/>
            <a:chExt cx="572400" cy="610582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254FCBBD-56D6-4572-9D25-796BAECBD555}"/>
                </a:ext>
              </a:extLst>
            </p:cNvPr>
            <p:cNvSpPr/>
            <p:nvPr/>
          </p:nvSpPr>
          <p:spPr>
            <a:xfrm>
              <a:off x="170579" y="1683734"/>
              <a:ext cx="572400" cy="610582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algn="ctr" defTabSz="342846">
                <a:defRPr/>
              </a:pPr>
              <a:endParaRPr lang="en-US" sz="1053" kern="0" dirty="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7172" name="Picture 4" descr="https://static.thenounproject.com/png/1263008-200.png">
              <a:extLst>
                <a:ext uri="{FF2B5EF4-FFF2-40B4-BE49-F238E27FC236}">
                  <a16:creationId xmlns:a16="http://schemas.microsoft.com/office/drawing/2014/main" id="{41A3C483-B3FD-4701-AEA2-B6C58BAD4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579" y="1702825"/>
              <a:ext cx="572400" cy="57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6D790F87-D198-4024-879D-D981396F4957}"/>
              </a:ext>
            </a:extLst>
          </p:cNvPr>
          <p:cNvSpPr/>
          <p:nvPr/>
        </p:nvSpPr>
        <p:spPr>
          <a:xfrm rot="5400000">
            <a:off x="4450862" y="1112890"/>
            <a:ext cx="270988" cy="192281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7FFF12A8-2517-43E7-8686-1EF7BFDBDDF0}"/>
              </a:ext>
            </a:extLst>
          </p:cNvPr>
          <p:cNvSpPr txBox="1">
            <a:spLocks/>
          </p:cNvSpPr>
          <p:nvPr/>
        </p:nvSpPr>
        <p:spPr>
          <a:xfrm>
            <a:off x="336627" y="304271"/>
            <a:ext cx="8470745" cy="688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rgbClr val="203864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</a:rPr>
              <a:t>Approach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E7B6A6C0-1352-40BA-AAAA-1F8508184E68}"/>
              </a:ext>
            </a:extLst>
          </p:cNvPr>
          <p:cNvSpPr/>
          <p:nvPr/>
        </p:nvSpPr>
        <p:spPr>
          <a:xfrm>
            <a:off x="1376218" y="2787817"/>
            <a:ext cx="6576292" cy="758689"/>
          </a:xfrm>
          <a:prstGeom prst="triangle">
            <a:avLst>
              <a:gd name="adj" fmla="val 7246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81" name="Group 7180">
            <a:extLst>
              <a:ext uri="{FF2B5EF4-FFF2-40B4-BE49-F238E27FC236}">
                <a16:creationId xmlns:a16="http://schemas.microsoft.com/office/drawing/2014/main" id="{6B7C41B5-15DE-4B3C-B1B8-730CD2231527}"/>
              </a:ext>
            </a:extLst>
          </p:cNvPr>
          <p:cNvGrpSpPr/>
          <p:nvPr/>
        </p:nvGrpSpPr>
        <p:grpSpPr>
          <a:xfrm>
            <a:off x="2642476" y="3673665"/>
            <a:ext cx="1548657" cy="434109"/>
            <a:chOff x="2348040" y="3673665"/>
            <a:chExt cx="1548657" cy="43410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5D1366A-8AAA-4418-8B47-AEB782492E70}"/>
                </a:ext>
              </a:extLst>
            </p:cNvPr>
            <p:cNvSpPr/>
            <p:nvPr/>
          </p:nvSpPr>
          <p:spPr>
            <a:xfrm>
              <a:off x="2544624" y="3693868"/>
              <a:ext cx="1352073" cy="3937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30188" algn="ctr"/>
              <a:r>
                <a:rPr lang="en-US" sz="1200" dirty="0">
                  <a:solidFill>
                    <a:schemeClr val="bg1"/>
                  </a:solidFill>
                </a:rPr>
                <a:t>Train Decision Tree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5510DC4-287A-4438-AADD-3AF048456A32}"/>
                </a:ext>
              </a:extLst>
            </p:cNvPr>
            <p:cNvSpPr/>
            <p:nvPr/>
          </p:nvSpPr>
          <p:spPr>
            <a:xfrm>
              <a:off x="2348040" y="3673665"/>
              <a:ext cx="471054" cy="4341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E90471A6-51CD-40BC-BD97-9A0352692690}"/>
              </a:ext>
            </a:extLst>
          </p:cNvPr>
          <p:cNvGrpSpPr/>
          <p:nvPr/>
        </p:nvGrpSpPr>
        <p:grpSpPr>
          <a:xfrm>
            <a:off x="2642476" y="4403980"/>
            <a:ext cx="1548657" cy="434109"/>
            <a:chOff x="2652843" y="4403980"/>
            <a:chExt cx="1548657" cy="434109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4E71F89-C73C-4FA7-BCE0-18B682411237}"/>
                </a:ext>
              </a:extLst>
            </p:cNvPr>
            <p:cNvSpPr/>
            <p:nvPr/>
          </p:nvSpPr>
          <p:spPr>
            <a:xfrm>
              <a:off x="2849427" y="4414947"/>
              <a:ext cx="1352073" cy="3937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30188" algn="ctr"/>
              <a:r>
                <a:rPr lang="en-US" sz="1200" dirty="0">
                  <a:solidFill>
                    <a:schemeClr val="bg1"/>
                  </a:solidFill>
                </a:rPr>
                <a:t>Apply Feature Selection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DCC15E0-88D1-4157-9C4A-91163E0CA4B8}"/>
                </a:ext>
              </a:extLst>
            </p:cNvPr>
            <p:cNvSpPr/>
            <p:nvPr/>
          </p:nvSpPr>
          <p:spPr>
            <a:xfrm>
              <a:off x="2652843" y="4403980"/>
              <a:ext cx="471054" cy="4341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82" name="Group 7181">
            <a:extLst>
              <a:ext uri="{FF2B5EF4-FFF2-40B4-BE49-F238E27FC236}">
                <a16:creationId xmlns:a16="http://schemas.microsoft.com/office/drawing/2014/main" id="{C43018EC-D661-4417-A34A-1CBFCABEABD6}"/>
              </a:ext>
            </a:extLst>
          </p:cNvPr>
          <p:cNvGrpSpPr/>
          <p:nvPr/>
        </p:nvGrpSpPr>
        <p:grpSpPr>
          <a:xfrm>
            <a:off x="4767134" y="3704842"/>
            <a:ext cx="1548657" cy="434109"/>
            <a:chOff x="4572725" y="3704842"/>
            <a:chExt cx="1548657" cy="434109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5DB9E2D-BF64-4331-822A-225643D241B3}"/>
                </a:ext>
              </a:extLst>
            </p:cNvPr>
            <p:cNvSpPr/>
            <p:nvPr/>
          </p:nvSpPr>
          <p:spPr>
            <a:xfrm>
              <a:off x="4769309" y="3725045"/>
              <a:ext cx="1352073" cy="3937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30188" algn="ctr"/>
              <a:r>
                <a:rPr lang="en-US" sz="1200" dirty="0">
                  <a:solidFill>
                    <a:schemeClr val="bg1"/>
                  </a:solidFill>
                </a:rPr>
                <a:t>Train Random Forest</a:t>
              </a: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74C22F15-65D4-43A3-A2AC-4C6019EC8F73}"/>
                </a:ext>
              </a:extLst>
            </p:cNvPr>
            <p:cNvSpPr/>
            <p:nvPr/>
          </p:nvSpPr>
          <p:spPr>
            <a:xfrm>
              <a:off x="4572725" y="3704842"/>
              <a:ext cx="471054" cy="4341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83" name="Group 7182">
            <a:extLst>
              <a:ext uri="{FF2B5EF4-FFF2-40B4-BE49-F238E27FC236}">
                <a16:creationId xmlns:a16="http://schemas.microsoft.com/office/drawing/2014/main" id="{08565D05-A829-4519-BEF3-7546613AB18D}"/>
              </a:ext>
            </a:extLst>
          </p:cNvPr>
          <p:cNvGrpSpPr/>
          <p:nvPr/>
        </p:nvGrpSpPr>
        <p:grpSpPr>
          <a:xfrm>
            <a:off x="6755890" y="3706447"/>
            <a:ext cx="1548657" cy="434109"/>
            <a:chOff x="6743913" y="3706447"/>
            <a:chExt cx="1548657" cy="434109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E092E33-ED0F-4077-AF33-6DBCB1523B17}"/>
                </a:ext>
              </a:extLst>
            </p:cNvPr>
            <p:cNvSpPr/>
            <p:nvPr/>
          </p:nvSpPr>
          <p:spPr>
            <a:xfrm>
              <a:off x="6940497" y="3726650"/>
              <a:ext cx="1352073" cy="3937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30188" algn="ctr"/>
              <a:r>
                <a:rPr lang="en-US" sz="1200" dirty="0">
                  <a:solidFill>
                    <a:schemeClr val="bg1"/>
                  </a:solidFill>
                </a:rPr>
                <a:t>Train Ada Boost</a:t>
              </a: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F133C7C-466A-486E-92B0-50A0DF33CE88}"/>
                </a:ext>
              </a:extLst>
            </p:cNvPr>
            <p:cNvSpPr/>
            <p:nvPr/>
          </p:nvSpPr>
          <p:spPr>
            <a:xfrm>
              <a:off x="6743913" y="3706447"/>
              <a:ext cx="471054" cy="4341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85" name="Group 7184">
            <a:extLst>
              <a:ext uri="{FF2B5EF4-FFF2-40B4-BE49-F238E27FC236}">
                <a16:creationId xmlns:a16="http://schemas.microsoft.com/office/drawing/2014/main" id="{ADF430EA-532E-46F2-A632-1A5C20190BDE}"/>
              </a:ext>
            </a:extLst>
          </p:cNvPr>
          <p:cNvGrpSpPr/>
          <p:nvPr/>
        </p:nvGrpSpPr>
        <p:grpSpPr>
          <a:xfrm>
            <a:off x="4767134" y="4421982"/>
            <a:ext cx="1548657" cy="434109"/>
            <a:chOff x="4883200" y="4421982"/>
            <a:chExt cx="1548657" cy="434109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1F2871E-A8B5-460A-B279-CE3D911DEEF3}"/>
                </a:ext>
              </a:extLst>
            </p:cNvPr>
            <p:cNvSpPr/>
            <p:nvPr/>
          </p:nvSpPr>
          <p:spPr>
            <a:xfrm>
              <a:off x="5079784" y="4442185"/>
              <a:ext cx="1352073" cy="3937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30188" algn="ctr"/>
              <a:r>
                <a:rPr lang="en-US" sz="1200" dirty="0">
                  <a:solidFill>
                    <a:schemeClr val="bg1"/>
                  </a:solidFill>
                </a:rPr>
                <a:t>Apply Feature Selection</a:t>
              </a: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2615FCAA-3104-4242-AE8E-D8F6080ABABE}"/>
                </a:ext>
              </a:extLst>
            </p:cNvPr>
            <p:cNvSpPr/>
            <p:nvPr/>
          </p:nvSpPr>
          <p:spPr>
            <a:xfrm>
              <a:off x="4883200" y="4421982"/>
              <a:ext cx="471054" cy="4341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5DED9DD5-D7C3-4833-B1AE-44DC2B19ECAF}"/>
              </a:ext>
            </a:extLst>
          </p:cNvPr>
          <p:cNvGrpSpPr/>
          <p:nvPr/>
        </p:nvGrpSpPr>
        <p:grpSpPr>
          <a:xfrm>
            <a:off x="6755890" y="4425482"/>
            <a:ext cx="1548657" cy="434109"/>
            <a:chOff x="6767867" y="4425482"/>
            <a:chExt cx="1548657" cy="434109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7BF63DAC-B3D3-45CF-9D96-73729B164814}"/>
                </a:ext>
              </a:extLst>
            </p:cNvPr>
            <p:cNvSpPr/>
            <p:nvPr/>
          </p:nvSpPr>
          <p:spPr>
            <a:xfrm>
              <a:off x="6964451" y="4445685"/>
              <a:ext cx="1352073" cy="3937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30188" algn="ctr"/>
              <a:r>
                <a:rPr lang="en-US" sz="1200" dirty="0">
                  <a:solidFill>
                    <a:schemeClr val="bg1"/>
                  </a:solidFill>
                </a:rPr>
                <a:t>Apply Feature Selection</a:t>
              </a: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3C6445DC-AC17-41C0-9CFB-DB4A761CD329}"/>
                </a:ext>
              </a:extLst>
            </p:cNvPr>
            <p:cNvSpPr/>
            <p:nvPr/>
          </p:nvSpPr>
          <p:spPr>
            <a:xfrm>
              <a:off x="6767867" y="4425482"/>
              <a:ext cx="471054" cy="4341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68" name="Isosceles Triangle 7167">
            <a:extLst>
              <a:ext uri="{FF2B5EF4-FFF2-40B4-BE49-F238E27FC236}">
                <a16:creationId xmlns:a16="http://schemas.microsoft.com/office/drawing/2014/main" id="{F2A822E9-8C46-4075-B2F6-A0593DE426EE}"/>
              </a:ext>
            </a:extLst>
          </p:cNvPr>
          <p:cNvSpPr/>
          <p:nvPr/>
        </p:nvSpPr>
        <p:spPr>
          <a:xfrm>
            <a:off x="3371198" y="4186486"/>
            <a:ext cx="281249" cy="12687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Isosceles Triangle 187">
            <a:extLst>
              <a:ext uri="{FF2B5EF4-FFF2-40B4-BE49-F238E27FC236}">
                <a16:creationId xmlns:a16="http://schemas.microsoft.com/office/drawing/2014/main" id="{59490721-656B-49D7-B882-91C4A815AEE5}"/>
              </a:ext>
            </a:extLst>
          </p:cNvPr>
          <p:cNvSpPr/>
          <p:nvPr/>
        </p:nvSpPr>
        <p:spPr>
          <a:xfrm>
            <a:off x="5499129" y="4196814"/>
            <a:ext cx="281249" cy="12687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Isosceles Triangle 188">
            <a:extLst>
              <a:ext uri="{FF2B5EF4-FFF2-40B4-BE49-F238E27FC236}">
                <a16:creationId xmlns:a16="http://schemas.microsoft.com/office/drawing/2014/main" id="{5116F80A-999A-4F05-9A09-05961DF4F0C7}"/>
              </a:ext>
            </a:extLst>
          </p:cNvPr>
          <p:cNvSpPr/>
          <p:nvPr/>
        </p:nvSpPr>
        <p:spPr>
          <a:xfrm>
            <a:off x="7487885" y="4196814"/>
            <a:ext cx="281249" cy="12687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Isosceles Triangle 189">
            <a:extLst>
              <a:ext uri="{FF2B5EF4-FFF2-40B4-BE49-F238E27FC236}">
                <a16:creationId xmlns:a16="http://schemas.microsoft.com/office/drawing/2014/main" id="{5E34FE69-D426-4F95-8CFE-18C8282DF6F1}"/>
              </a:ext>
            </a:extLst>
          </p:cNvPr>
          <p:cNvSpPr/>
          <p:nvPr/>
        </p:nvSpPr>
        <p:spPr>
          <a:xfrm rot="5400000">
            <a:off x="4312140" y="3837860"/>
            <a:ext cx="281249" cy="12687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Isosceles Triangle 190">
            <a:extLst>
              <a:ext uri="{FF2B5EF4-FFF2-40B4-BE49-F238E27FC236}">
                <a16:creationId xmlns:a16="http://schemas.microsoft.com/office/drawing/2014/main" id="{3B4F8CF0-190C-4331-9CA8-4882D1A8A74F}"/>
              </a:ext>
            </a:extLst>
          </p:cNvPr>
          <p:cNvSpPr/>
          <p:nvPr/>
        </p:nvSpPr>
        <p:spPr>
          <a:xfrm rot="5400000">
            <a:off x="6369921" y="3837860"/>
            <a:ext cx="281249" cy="12687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79" name="Group 7178">
            <a:extLst>
              <a:ext uri="{FF2B5EF4-FFF2-40B4-BE49-F238E27FC236}">
                <a16:creationId xmlns:a16="http://schemas.microsoft.com/office/drawing/2014/main" id="{32CFE04F-6272-4DE0-9799-B9CE3E439777}"/>
              </a:ext>
            </a:extLst>
          </p:cNvPr>
          <p:cNvGrpSpPr/>
          <p:nvPr/>
        </p:nvGrpSpPr>
        <p:grpSpPr>
          <a:xfrm>
            <a:off x="601835" y="3673665"/>
            <a:ext cx="1523027" cy="434109"/>
            <a:chOff x="601835" y="3673665"/>
            <a:chExt cx="1523027" cy="434109"/>
          </a:xfrm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587BEF0-8690-4380-A818-68914BF34C83}"/>
                </a:ext>
              </a:extLst>
            </p:cNvPr>
            <p:cNvSpPr/>
            <p:nvPr/>
          </p:nvSpPr>
          <p:spPr>
            <a:xfrm>
              <a:off x="772789" y="3693868"/>
              <a:ext cx="1352073" cy="3937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30188" algn="ctr"/>
              <a:r>
                <a:rPr lang="en-US" sz="1200" dirty="0">
                  <a:solidFill>
                    <a:schemeClr val="bg1"/>
                  </a:solidFill>
                </a:rPr>
                <a:t>Train-Test-Split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D5AC6D1-D315-4FB6-A417-085971B3BD60}"/>
                </a:ext>
              </a:extLst>
            </p:cNvPr>
            <p:cNvSpPr/>
            <p:nvPr/>
          </p:nvSpPr>
          <p:spPr>
            <a:xfrm>
              <a:off x="601835" y="3673665"/>
              <a:ext cx="445423" cy="4341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6" name="Isosceles Triangle 195">
            <a:extLst>
              <a:ext uri="{FF2B5EF4-FFF2-40B4-BE49-F238E27FC236}">
                <a16:creationId xmlns:a16="http://schemas.microsoft.com/office/drawing/2014/main" id="{117FBC1F-5D1B-4E56-908F-735EDBC8A2C5}"/>
              </a:ext>
            </a:extLst>
          </p:cNvPr>
          <p:cNvSpPr/>
          <p:nvPr/>
        </p:nvSpPr>
        <p:spPr>
          <a:xfrm rot="5400000">
            <a:off x="2254357" y="3841398"/>
            <a:ext cx="281249" cy="12687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6" name="Picture 2" descr="https://static.thenounproject.com/png/1808501-200.png">
            <a:extLst>
              <a:ext uri="{FF2B5EF4-FFF2-40B4-BE49-F238E27FC236}">
                <a16:creationId xmlns:a16="http://schemas.microsoft.com/office/drawing/2014/main" id="{676EEEE2-7C0C-4A04-89C2-A0A7984EF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201" y="1390082"/>
            <a:ext cx="360663" cy="36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static.thenounproject.com/png/1876469-200.png">
            <a:extLst>
              <a:ext uri="{FF2B5EF4-FFF2-40B4-BE49-F238E27FC236}">
                <a16:creationId xmlns:a16="http://schemas.microsoft.com/office/drawing/2014/main" id="{BFBA48D9-C5C7-4018-B56B-40B3B750A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659" y="1365165"/>
            <a:ext cx="338702" cy="33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static.thenounproject.com/png/1064024-200.png">
            <a:extLst>
              <a:ext uri="{FF2B5EF4-FFF2-40B4-BE49-F238E27FC236}">
                <a16:creationId xmlns:a16="http://schemas.microsoft.com/office/drawing/2014/main" id="{ACF4BE15-0341-43FE-80B3-D9764A58D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32" y="1343467"/>
            <a:ext cx="391969" cy="39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static.thenounproject.com/png/1022934-200.png">
            <a:extLst>
              <a:ext uri="{FF2B5EF4-FFF2-40B4-BE49-F238E27FC236}">
                <a16:creationId xmlns:a16="http://schemas.microsoft.com/office/drawing/2014/main" id="{2A6B98F9-C21C-4D74-B2A9-51D49E8A0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9" y="3725045"/>
            <a:ext cx="348148" cy="34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static.thenounproject.com/png/986797-200.png">
            <a:extLst>
              <a:ext uri="{FF2B5EF4-FFF2-40B4-BE49-F238E27FC236}">
                <a16:creationId xmlns:a16="http://schemas.microsoft.com/office/drawing/2014/main" id="{C17EAA16-2782-430C-9084-3E9F7B816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086" y="3740992"/>
            <a:ext cx="297079" cy="29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static.thenounproject.com/png/1503830-200.png">
            <a:extLst>
              <a:ext uri="{FF2B5EF4-FFF2-40B4-BE49-F238E27FC236}">
                <a16:creationId xmlns:a16="http://schemas.microsoft.com/office/drawing/2014/main" id="{D9CCB1E6-BEA6-4261-8712-43A93C87C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77" y="3714059"/>
            <a:ext cx="396686" cy="39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s://static.thenounproject.com/png/1088219-200.png">
            <a:extLst>
              <a:ext uri="{FF2B5EF4-FFF2-40B4-BE49-F238E27FC236}">
                <a16:creationId xmlns:a16="http://schemas.microsoft.com/office/drawing/2014/main" id="{101EABD9-1620-4D8B-B17F-4AA416167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06" y="3795890"/>
            <a:ext cx="281096" cy="28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s://static.thenounproject.com/png/849643-200.png">
            <a:extLst>
              <a:ext uri="{FF2B5EF4-FFF2-40B4-BE49-F238E27FC236}">
                <a16:creationId xmlns:a16="http://schemas.microsoft.com/office/drawing/2014/main" id="{AE0E94DC-1D59-420B-8461-6186BC582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813" y="4466286"/>
            <a:ext cx="351623" cy="35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16" descr="https://static.thenounproject.com/png/849643-200.png">
            <a:extLst>
              <a:ext uri="{FF2B5EF4-FFF2-40B4-BE49-F238E27FC236}">
                <a16:creationId xmlns:a16="http://schemas.microsoft.com/office/drawing/2014/main" id="{B823C32C-089C-4FD8-B9B6-A45F95BC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849" y="4466286"/>
            <a:ext cx="351623" cy="35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16" descr="https://static.thenounproject.com/png/849643-200.png">
            <a:extLst>
              <a:ext uri="{FF2B5EF4-FFF2-40B4-BE49-F238E27FC236}">
                <a16:creationId xmlns:a16="http://schemas.microsoft.com/office/drawing/2014/main" id="{A57AAC8A-2E70-4E12-AB20-E199A0D35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38" y="4466286"/>
            <a:ext cx="351623" cy="35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266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8E314B2-7310-45AA-A483-EEAB847BC81F}"/>
              </a:ext>
            </a:extLst>
          </p:cNvPr>
          <p:cNvSpPr/>
          <p:nvPr/>
        </p:nvSpPr>
        <p:spPr>
          <a:xfrm>
            <a:off x="3361796" y="1761067"/>
            <a:ext cx="2584743" cy="2708235"/>
          </a:xfrm>
          <a:prstGeom prst="rect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A1F88-BE09-4472-9F7E-AF9416E45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27" y="304271"/>
            <a:ext cx="8470745" cy="688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Model and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F692D-9BB7-4031-9DFF-7D22FC43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6750" y="5258593"/>
            <a:ext cx="2057400" cy="304271"/>
          </a:xfrm>
        </p:spPr>
        <p:txBody>
          <a:bodyPr/>
          <a:lstStyle/>
          <a:p>
            <a:fld id="{9753C415-BEC9-4EF6-B941-6F1C5E0DE06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873C831-DAC1-4883-A222-31AFD26648D3}"/>
              </a:ext>
            </a:extLst>
          </p:cNvPr>
          <p:cNvSpPr/>
          <p:nvPr/>
        </p:nvSpPr>
        <p:spPr>
          <a:xfrm rot="10800000">
            <a:off x="3835731" y="1489025"/>
            <a:ext cx="1422952" cy="391679"/>
          </a:xfrm>
          <a:prstGeom prst="triangl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B7EEF-8B08-4B19-823A-3A5EAB5792B4}"/>
              </a:ext>
            </a:extLst>
          </p:cNvPr>
          <p:cNvSpPr/>
          <p:nvPr/>
        </p:nvSpPr>
        <p:spPr>
          <a:xfrm>
            <a:off x="0" y="1009592"/>
            <a:ext cx="9144000" cy="7514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9863"/>
            <a:r>
              <a:rPr lang="en-US" sz="1400" b="1" dirty="0"/>
              <a:t>Three classification models were trained using the patient dataset, and measured against a null model performance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685046-30B7-4D32-81AA-FCD7B3685DC2}"/>
              </a:ext>
            </a:extLst>
          </p:cNvPr>
          <p:cNvSpPr/>
          <p:nvPr/>
        </p:nvSpPr>
        <p:spPr>
          <a:xfrm>
            <a:off x="0" y="4469302"/>
            <a:ext cx="9144000" cy="751475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1125" algn="ctr"/>
            <a:r>
              <a:rPr lang="en-US" sz="1400" i="1" dirty="0"/>
              <a:t>Null Model Performance: 51%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9B0332-1C9F-4CB8-86BD-BDB91BB1A4EF}"/>
              </a:ext>
            </a:extLst>
          </p:cNvPr>
          <p:cNvSpPr/>
          <p:nvPr/>
        </p:nvSpPr>
        <p:spPr>
          <a:xfrm>
            <a:off x="0" y="4082473"/>
            <a:ext cx="3279629" cy="3842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Accuracy: 47.1%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E4DE09-E408-4846-A2DB-5B6A7114ACB0}"/>
              </a:ext>
            </a:extLst>
          </p:cNvPr>
          <p:cNvSpPr/>
          <p:nvPr/>
        </p:nvSpPr>
        <p:spPr>
          <a:xfrm>
            <a:off x="5864372" y="4082473"/>
            <a:ext cx="3279629" cy="3842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Accuracy:  59.1%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0F9322-D825-47F4-907E-0F0D10B5CF7C}"/>
              </a:ext>
            </a:extLst>
          </p:cNvPr>
          <p:cNvSpPr/>
          <p:nvPr/>
        </p:nvSpPr>
        <p:spPr>
          <a:xfrm>
            <a:off x="3279629" y="4082473"/>
            <a:ext cx="2584743" cy="3842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Accuracy:  57.6%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48C51F-D8AF-4A37-AD24-1BB5A5FB5E0D}"/>
              </a:ext>
            </a:extLst>
          </p:cNvPr>
          <p:cNvSpPr txBox="1"/>
          <p:nvPr/>
        </p:nvSpPr>
        <p:spPr>
          <a:xfrm>
            <a:off x="864263" y="3425404"/>
            <a:ext cx="219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SelectFromModel</a:t>
            </a:r>
            <a:r>
              <a:rPr lang="en-US" sz="1200" dirty="0"/>
              <a:t> feature-selector was applied to isolate important features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A32000-FF13-4BB4-AB2A-B1B3C61B1A9C}"/>
              </a:ext>
            </a:extLst>
          </p:cNvPr>
          <p:cNvSpPr txBox="1"/>
          <p:nvPr/>
        </p:nvSpPr>
        <p:spPr>
          <a:xfrm>
            <a:off x="864267" y="2370487"/>
            <a:ext cx="1398558" cy="28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max depth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ABC593-9E32-4340-AB0A-2FF3E67F8BCE}"/>
              </a:ext>
            </a:extLst>
          </p:cNvPr>
          <p:cNvSpPr txBox="1"/>
          <p:nvPr/>
        </p:nvSpPr>
        <p:spPr>
          <a:xfrm>
            <a:off x="864267" y="2967196"/>
            <a:ext cx="1398558" cy="28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min-leaf size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F40575-E1A9-4B4D-9C6D-3022407BF46D}"/>
              </a:ext>
            </a:extLst>
          </p:cNvPr>
          <p:cNvSpPr txBox="1"/>
          <p:nvPr/>
        </p:nvSpPr>
        <p:spPr>
          <a:xfrm>
            <a:off x="6881176" y="3425404"/>
            <a:ext cx="2192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SelectFromModel</a:t>
            </a:r>
            <a:r>
              <a:rPr lang="en-US" sz="1200" dirty="0"/>
              <a:t> feature-selector was applied to isolate important features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B3654D-F389-43E1-A684-5DB5F47D5A8F}"/>
              </a:ext>
            </a:extLst>
          </p:cNvPr>
          <p:cNvSpPr txBox="1"/>
          <p:nvPr/>
        </p:nvSpPr>
        <p:spPr>
          <a:xfrm>
            <a:off x="6881175" y="2368553"/>
            <a:ext cx="1398558" cy="28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 decision trees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806533-0C1E-440D-B3B9-48473C00CDCE}"/>
              </a:ext>
            </a:extLst>
          </p:cNvPr>
          <p:cNvSpPr txBox="1"/>
          <p:nvPr/>
        </p:nvSpPr>
        <p:spPr>
          <a:xfrm>
            <a:off x="6881176" y="2974274"/>
            <a:ext cx="1398558" cy="28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0.1 learning rate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C14A55-8873-481D-AC27-E15C01FE1F89}"/>
              </a:ext>
            </a:extLst>
          </p:cNvPr>
          <p:cNvGrpSpPr/>
          <p:nvPr/>
        </p:nvGrpSpPr>
        <p:grpSpPr>
          <a:xfrm>
            <a:off x="478326" y="1849515"/>
            <a:ext cx="1564468" cy="384260"/>
            <a:chOff x="478326" y="1849515"/>
            <a:chExt cx="1564468" cy="3842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965C6D-2947-48E3-A601-4C2831A32A23}"/>
                </a:ext>
              </a:extLst>
            </p:cNvPr>
            <p:cNvSpPr txBox="1"/>
            <p:nvPr/>
          </p:nvSpPr>
          <p:spPr>
            <a:xfrm>
              <a:off x="864266" y="1911499"/>
              <a:ext cx="1178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Decision Tree</a:t>
              </a:r>
            </a:p>
          </p:txBody>
        </p:sp>
        <p:pic>
          <p:nvPicPr>
            <p:cNvPr id="33" name="Picture 10" descr="https://static.thenounproject.com/png/986797-200.png">
              <a:extLst>
                <a:ext uri="{FF2B5EF4-FFF2-40B4-BE49-F238E27FC236}">
                  <a16:creationId xmlns:a16="http://schemas.microsoft.com/office/drawing/2014/main" id="{F5D5E885-C3A8-4308-AFC2-7CC318F0B7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326" y="1849515"/>
              <a:ext cx="384260" cy="384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D90E0E2-7530-40B6-9478-114C75860468}"/>
              </a:ext>
            </a:extLst>
          </p:cNvPr>
          <p:cNvGrpSpPr/>
          <p:nvPr/>
        </p:nvGrpSpPr>
        <p:grpSpPr>
          <a:xfrm>
            <a:off x="3420730" y="1779034"/>
            <a:ext cx="2466875" cy="480788"/>
            <a:chOff x="3431004" y="1821602"/>
            <a:chExt cx="2466875" cy="48078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01435D-756C-4549-ACAC-4488A89895E1}"/>
                </a:ext>
              </a:extLst>
            </p:cNvPr>
            <p:cNvSpPr txBox="1"/>
            <p:nvPr/>
          </p:nvSpPr>
          <p:spPr>
            <a:xfrm>
              <a:off x="3837443" y="1911499"/>
              <a:ext cx="2060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Random Forest Classifier</a:t>
              </a:r>
            </a:p>
          </p:txBody>
        </p:sp>
        <p:pic>
          <p:nvPicPr>
            <p:cNvPr id="34" name="Picture 12" descr="https://static.thenounproject.com/png/1503830-200.png">
              <a:extLst>
                <a:ext uri="{FF2B5EF4-FFF2-40B4-BE49-F238E27FC236}">
                  <a16:creationId xmlns:a16="http://schemas.microsoft.com/office/drawing/2014/main" id="{889F4956-D2EA-48B3-BB3C-A67C0CBBC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1004" y="1821602"/>
              <a:ext cx="480788" cy="48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E39CB0C-6F8C-453F-8EE4-2FE56474FE12}"/>
              </a:ext>
            </a:extLst>
          </p:cNvPr>
          <p:cNvGrpSpPr/>
          <p:nvPr/>
        </p:nvGrpSpPr>
        <p:grpSpPr>
          <a:xfrm>
            <a:off x="6450399" y="1834581"/>
            <a:ext cx="2107573" cy="404074"/>
            <a:chOff x="6753422" y="1901813"/>
            <a:chExt cx="2107573" cy="40407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8F020CD-3AE6-4B63-8B99-4418CFFD831E}"/>
                </a:ext>
              </a:extLst>
            </p:cNvPr>
            <p:cNvSpPr txBox="1"/>
            <p:nvPr/>
          </p:nvSpPr>
          <p:spPr>
            <a:xfrm>
              <a:off x="7165082" y="1911499"/>
              <a:ext cx="16959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Ada Boost Classifier</a:t>
              </a:r>
            </a:p>
          </p:txBody>
        </p:sp>
        <p:pic>
          <p:nvPicPr>
            <p:cNvPr id="35" name="Picture 14" descr="https://static.thenounproject.com/png/1088219-200.png">
              <a:extLst>
                <a:ext uri="{FF2B5EF4-FFF2-40B4-BE49-F238E27FC236}">
                  <a16:creationId xmlns:a16="http://schemas.microsoft.com/office/drawing/2014/main" id="{70FED99B-24BA-4C3B-9D95-7DB99B6CE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3422" y="1901813"/>
              <a:ext cx="404074" cy="40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0" name="Picture 2" descr="https://static.thenounproject.com/png/755803-200.png">
            <a:extLst>
              <a:ext uri="{FF2B5EF4-FFF2-40B4-BE49-F238E27FC236}">
                <a16:creationId xmlns:a16="http://schemas.microsoft.com/office/drawing/2014/main" id="{6669B470-55D5-4C24-9AB0-2044E7C74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1781" y="2344876"/>
            <a:ext cx="384596" cy="3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static.thenounproject.com/png/43346-200.png">
            <a:extLst>
              <a:ext uri="{FF2B5EF4-FFF2-40B4-BE49-F238E27FC236}">
                <a16:creationId xmlns:a16="http://schemas.microsoft.com/office/drawing/2014/main" id="{20ADAF30-A028-4363-B876-64B015DE8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27" y="2824442"/>
            <a:ext cx="554567" cy="55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6" descr="https://static.thenounproject.com/png/849643-200.png">
            <a:extLst>
              <a:ext uri="{FF2B5EF4-FFF2-40B4-BE49-F238E27FC236}">
                <a16:creationId xmlns:a16="http://schemas.microsoft.com/office/drawing/2014/main" id="{3E6D5B95-FC71-4657-9077-5B607017D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30" y="3450548"/>
            <a:ext cx="500556" cy="50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6" descr="https://static.thenounproject.com/png/849643-200.png">
            <a:extLst>
              <a:ext uri="{FF2B5EF4-FFF2-40B4-BE49-F238E27FC236}">
                <a16:creationId xmlns:a16="http://schemas.microsoft.com/office/drawing/2014/main" id="{6B3E20DC-AF40-4E9E-B2CF-0A7039CE7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201" y="3450548"/>
            <a:ext cx="500556" cy="50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636D1A9-A13E-46A0-9B11-18C09EC10933}"/>
              </a:ext>
            </a:extLst>
          </p:cNvPr>
          <p:cNvSpPr txBox="1"/>
          <p:nvPr/>
        </p:nvSpPr>
        <p:spPr>
          <a:xfrm>
            <a:off x="4057914" y="3425404"/>
            <a:ext cx="1962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SelectFromModel</a:t>
            </a:r>
            <a:r>
              <a:rPr lang="en-US" sz="1200" dirty="0">
                <a:solidFill>
                  <a:schemeClr val="bg1"/>
                </a:solidFill>
              </a:rPr>
              <a:t> feature-selector was applied to isolate important features</a:t>
            </a:r>
          </a:p>
        </p:txBody>
      </p:sp>
      <p:pic>
        <p:nvPicPr>
          <p:cNvPr id="45" name="Picture 16" descr="https://static.thenounproject.com/png/849643-200.png">
            <a:extLst>
              <a:ext uri="{FF2B5EF4-FFF2-40B4-BE49-F238E27FC236}">
                <a16:creationId xmlns:a16="http://schemas.microsoft.com/office/drawing/2014/main" id="{CD45AF8D-01E1-4497-92A8-F468DF6AD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691" y="3444422"/>
            <a:ext cx="500556" cy="50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A16C1F-AAD0-413A-9938-3B3DC77688EB}"/>
              </a:ext>
            </a:extLst>
          </p:cNvPr>
          <p:cNvSpPr txBox="1"/>
          <p:nvPr/>
        </p:nvSpPr>
        <p:spPr>
          <a:xfrm>
            <a:off x="4057914" y="2941130"/>
            <a:ext cx="1398558" cy="28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 max depth</a:t>
            </a:r>
          </a:p>
        </p:txBody>
      </p:sp>
      <p:pic>
        <p:nvPicPr>
          <p:cNvPr id="46" name="Picture 2" descr="https://static.thenounproject.com/png/755803-200.png">
            <a:extLst>
              <a:ext uri="{FF2B5EF4-FFF2-40B4-BE49-F238E27FC236}">
                <a16:creationId xmlns:a16="http://schemas.microsoft.com/office/drawing/2014/main" id="{7712841D-C0A4-495C-B603-6BB955604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04240" y="2861675"/>
            <a:ext cx="437459" cy="43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C4CFF6-1385-4D01-8872-B31205949EA4}"/>
              </a:ext>
            </a:extLst>
          </p:cNvPr>
          <p:cNvSpPr txBox="1"/>
          <p:nvPr/>
        </p:nvSpPr>
        <p:spPr>
          <a:xfrm>
            <a:off x="4057914" y="2367859"/>
            <a:ext cx="1398558" cy="28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100 decision trees</a:t>
            </a:r>
          </a:p>
        </p:txBody>
      </p:sp>
      <p:pic>
        <p:nvPicPr>
          <p:cNvPr id="47" name="Picture 10" descr="https://static.thenounproject.com/png/986797-200.png">
            <a:extLst>
              <a:ext uri="{FF2B5EF4-FFF2-40B4-BE49-F238E27FC236}">
                <a16:creationId xmlns:a16="http://schemas.microsoft.com/office/drawing/2014/main" id="{44B9D7C8-6A6F-4749-96F6-6C88066D0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839" y="2347454"/>
            <a:ext cx="384260" cy="38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https://static.thenounproject.com/png/986797-200.png">
            <a:extLst>
              <a:ext uri="{FF2B5EF4-FFF2-40B4-BE49-F238E27FC236}">
                <a16:creationId xmlns:a16="http://schemas.microsoft.com/office/drawing/2014/main" id="{3D17DFCC-31FB-4030-AF6B-101348C77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275" y="2286728"/>
            <a:ext cx="442408" cy="44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static.thenounproject.com/png/1450085-200.png">
            <a:extLst>
              <a:ext uri="{FF2B5EF4-FFF2-40B4-BE49-F238E27FC236}">
                <a16:creationId xmlns:a16="http://schemas.microsoft.com/office/drawing/2014/main" id="{FAB9DC1D-CC5F-4D21-89DE-97E91596B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42" y="2924666"/>
            <a:ext cx="404075" cy="40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423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40E71CB-753D-4F7F-AA98-B49D36951153}"/>
              </a:ext>
            </a:extLst>
          </p:cNvPr>
          <p:cNvGrpSpPr/>
          <p:nvPr/>
        </p:nvGrpSpPr>
        <p:grpSpPr>
          <a:xfrm>
            <a:off x="1008823" y="3095975"/>
            <a:ext cx="1678620" cy="1444725"/>
            <a:chOff x="924751" y="3326408"/>
            <a:chExt cx="1678620" cy="1444725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AD6FD59-A03F-49F4-9B6A-3BEF2F965061}"/>
                </a:ext>
              </a:extLst>
            </p:cNvPr>
            <p:cNvSpPr>
              <a:spLocks/>
            </p:cNvSpPr>
            <p:nvPr/>
          </p:nvSpPr>
          <p:spPr bwMode="auto">
            <a:xfrm rot="21184774">
              <a:off x="924751" y="3326408"/>
              <a:ext cx="769165" cy="1139077"/>
            </a:xfrm>
            <a:custGeom>
              <a:avLst/>
              <a:gdLst>
                <a:gd name="T0" fmla="*/ 284 w 807"/>
                <a:gd name="T1" fmla="*/ 0 h 998"/>
                <a:gd name="T2" fmla="*/ 24 w 807"/>
                <a:gd name="T3" fmla="*/ 454 h 998"/>
                <a:gd name="T4" fmla="*/ 0 w 807"/>
                <a:gd name="T5" fmla="*/ 545 h 998"/>
                <a:gd name="T6" fmla="*/ 24 w 807"/>
                <a:gd name="T7" fmla="*/ 636 h 998"/>
                <a:gd name="T8" fmla="*/ 233 w 807"/>
                <a:gd name="T9" fmla="*/ 998 h 998"/>
                <a:gd name="T10" fmla="*/ 807 w 807"/>
                <a:gd name="T11" fmla="*/ 0 h 998"/>
                <a:gd name="T12" fmla="*/ 284 w 807"/>
                <a:gd name="T13" fmla="*/ 0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7" h="998">
                  <a:moveTo>
                    <a:pt x="284" y="0"/>
                  </a:moveTo>
                  <a:cubicBezTo>
                    <a:pt x="246" y="66"/>
                    <a:pt x="24" y="454"/>
                    <a:pt x="24" y="454"/>
                  </a:cubicBezTo>
                  <a:cubicBezTo>
                    <a:pt x="9" y="481"/>
                    <a:pt x="0" y="512"/>
                    <a:pt x="0" y="545"/>
                  </a:cubicBezTo>
                  <a:cubicBezTo>
                    <a:pt x="0" y="578"/>
                    <a:pt x="9" y="609"/>
                    <a:pt x="24" y="636"/>
                  </a:cubicBezTo>
                  <a:cubicBezTo>
                    <a:pt x="233" y="998"/>
                    <a:pt x="233" y="998"/>
                    <a:pt x="233" y="998"/>
                  </a:cubicBezTo>
                  <a:cubicBezTo>
                    <a:pt x="233" y="998"/>
                    <a:pt x="667" y="242"/>
                    <a:pt x="807" y="0"/>
                  </a:cubicBezTo>
                  <a:lnTo>
                    <a:pt x="28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31000">
                  <a:schemeClr val="tx1">
                    <a:lumMod val="75000"/>
                    <a:lumOff val="25000"/>
                  </a:schemeClr>
                </a:gs>
                <a:gs pos="100000">
                  <a:srgbClr val="BFBFBF"/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7165" tIns="28583" rIns="57165" bIns="28583" numCol="1" anchor="t" anchorCtr="0" compatLnSpc="1">
              <a:prstTxWarp prst="textNoShape">
                <a:avLst/>
              </a:prstTxWarp>
            </a:bodyPr>
            <a:lstStyle/>
            <a:p>
              <a:pPr defTabSz="380985">
                <a:defRPr/>
              </a:pPr>
              <a:endParaRPr lang="en-US" sz="1125">
                <a:solidFill>
                  <a:srgbClr val="000000"/>
                </a:solidFill>
                <a:latin typeface="Calibri"/>
                <a:cs typeface="Arial" panose="020B0604020202020204" pitchFamily="34" charset="0"/>
              </a:endParaRPr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32B5A07A-24F5-400E-BBD0-9393CC9FE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37" y="3922542"/>
              <a:ext cx="1604234" cy="848591"/>
            </a:xfrm>
            <a:custGeom>
              <a:avLst/>
              <a:gdLst>
                <a:gd name="T0" fmla="*/ 785 w 1684"/>
                <a:gd name="T1" fmla="*/ 999 h 999"/>
                <a:gd name="T2" fmla="*/ 884 w 1684"/>
                <a:gd name="T3" fmla="*/ 726 h 999"/>
                <a:gd name="T4" fmla="*/ 865 w 1684"/>
                <a:gd name="T5" fmla="*/ 726 h 999"/>
                <a:gd name="T6" fmla="*/ 381 w 1684"/>
                <a:gd name="T7" fmla="*/ 726 h 999"/>
                <a:gd name="T8" fmla="*/ 290 w 1684"/>
                <a:gd name="T9" fmla="*/ 702 h 999"/>
                <a:gd name="T10" fmla="*/ 224 w 1684"/>
                <a:gd name="T11" fmla="*/ 636 h 999"/>
                <a:gd name="T12" fmla="*/ 0 w 1684"/>
                <a:gd name="T13" fmla="*/ 246 h 999"/>
                <a:gd name="T14" fmla="*/ 102 w 1684"/>
                <a:gd name="T15" fmla="*/ 273 h 999"/>
                <a:gd name="T16" fmla="*/ 865 w 1684"/>
                <a:gd name="T17" fmla="*/ 273 h 999"/>
                <a:gd name="T18" fmla="*/ 884 w 1684"/>
                <a:gd name="T19" fmla="*/ 273 h 999"/>
                <a:gd name="T20" fmla="*/ 785 w 1684"/>
                <a:gd name="T21" fmla="*/ 0 h 999"/>
                <a:gd name="T22" fmla="*/ 1683 w 1684"/>
                <a:gd name="T23" fmla="*/ 500 h 999"/>
                <a:gd name="T24" fmla="*/ 1684 w 1684"/>
                <a:gd name="T25" fmla="*/ 500 h 999"/>
                <a:gd name="T26" fmla="*/ 785 w 1684"/>
                <a:gd name="T27" fmla="*/ 999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4" h="999">
                  <a:moveTo>
                    <a:pt x="785" y="999"/>
                  </a:moveTo>
                  <a:cubicBezTo>
                    <a:pt x="884" y="726"/>
                    <a:pt x="884" y="726"/>
                    <a:pt x="884" y="726"/>
                  </a:cubicBezTo>
                  <a:cubicBezTo>
                    <a:pt x="865" y="726"/>
                    <a:pt x="865" y="726"/>
                    <a:pt x="865" y="726"/>
                  </a:cubicBezTo>
                  <a:cubicBezTo>
                    <a:pt x="381" y="726"/>
                    <a:pt x="381" y="726"/>
                    <a:pt x="381" y="726"/>
                  </a:cubicBezTo>
                  <a:cubicBezTo>
                    <a:pt x="350" y="726"/>
                    <a:pt x="319" y="719"/>
                    <a:pt x="290" y="702"/>
                  </a:cubicBezTo>
                  <a:cubicBezTo>
                    <a:pt x="262" y="686"/>
                    <a:pt x="240" y="662"/>
                    <a:pt x="224" y="63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46"/>
                    <a:pt x="39" y="273"/>
                    <a:pt x="102" y="273"/>
                  </a:cubicBezTo>
                  <a:cubicBezTo>
                    <a:pt x="165" y="273"/>
                    <a:pt x="865" y="273"/>
                    <a:pt x="865" y="273"/>
                  </a:cubicBezTo>
                  <a:cubicBezTo>
                    <a:pt x="884" y="273"/>
                    <a:pt x="884" y="273"/>
                    <a:pt x="884" y="273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1015" y="200"/>
                    <a:pt x="1385" y="389"/>
                    <a:pt x="1683" y="500"/>
                  </a:cubicBezTo>
                  <a:cubicBezTo>
                    <a:pt x="1683" y="500"/>
                    <a:pt x="1683" y="500"/>
                    <a:pt x="1684" y="500"/>
                  </a:cubicBezTo>
                  <a:cubicBezTo>
                    <a:pt x="1385" y="610"/>
                    <a:pt x="1015" y="799"/>
                    <a:pt x="785" y="999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57165" tIns="28583" rIns="57165" bIns="28583" numCol="1" anchor="t" anchorCtr="0" compatLnSpc="1">
              <a:prstTxWarp prst="textNoShape">
                <a:avLst/>
              </a:prstTxWarp>
            </a:bodyPr>
            <a:lstStyle/>
            <a:p>
              <a:pPr defTabSz="380985">
                <a:defRPr/>
              </a:pPr>
              <a:endParaRPr lang="en-US" sz="1125" dirty="0">
                <a:solidFill>
                  <a:srgbClr val="000000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83BF4-71AE-4B03-9661-59BEBB33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11794" y="5296959"/>
            <a:ext cx="2057400" cy="304271"/>
          </a:xfrm>
        </p:spPr>
        <p:txBody>
          <a:bodyPr/>
          <a:lstStyle/>
          <a:p>
            <a:fld id="{9753C415-BEC9-4EF6-B941-6F1C5E0DE06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F691DB9-E03E-489D-BAEA-B22D29A1D829}"/>
              </a:ext>
            </a:extLst>
          </p:cNvPr>
          <p:cNvSpPr txBox="1">
            <a:spLocks/>
          </p:cNvSpPr>
          <p:nvPr/>
        </p:nvSpPr>
        <p:spPr>
          <a:xfrm>
            <a:off x="336627" y="304271"/>
            <a:ext cx="8470745" cy="688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rgbClr val="203864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Retrospective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F51587-1F9D-45F5-AC8F-304E944C2A5E}"/>
              </a:ext>
            </a:extLst>
          </p:cNvPr>
          <p:cNvSpPr txBox="1"/>
          <p:nvPr/>
        </p:nvSpPr>
        <p:spPr>
          <a:xfrm>
            <a:off x="2824374" y="1850062"/>
            <a:ext cx="4815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69" indent="-142869" defTabSz="380985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cs typeface="Arial" panose="020B0604020202020204" pitchFamily="34" charset="0"/>
              </a:rPr>
              <a:t>Features and rows were dropped due to missing data or lack of interpretability, which reduced robustness of the model</a:t>
            </a:r>
          </a:p>
          <a:p>
            <a:pPr marL="142869" indent="-142869" defTabSz="380985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cs typeface="Arial" panose="020B0604020202020204" pitchFamily="34" charset="0"/>
              </a:rPr>
              <a:t>More effort in cleaning features would have increased 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53ECB3-8311-4A0F-A55F-5D05BE5E517E}"/>
              </a:ext>
            </a:extLst>
          </p:cNvPr>
          <p:cNvSpPr txBox="1"/>
          <p:nvPr/>
        </p:nvSpPr>
        <p:spPr>
          <a:xfrm>
            <a:off x="2687894" y="1609359"/>
            <a:ext cx="550848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0985">
              <a:defRPr/>
            </a:pPr>
            <a:r>
              <a:rPr lang="en-US" sz="1333" b="1" dirty="0">
                <a:solidFill>
                  <a:srgbClr val="FF0000"/>
                </a:solidFill>
                <a:latin typeface="Calibri"/>
                <a:cs typeface="Arial" panose="020B0604020202020204" pitchFamily="34" charset="0"/>
              </a:rPr>
              <a:t>Spend more time up-front cleaning data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86C0C8-861C-4A9B-B9AC-90EA7B303C91}"/>
              </a:ext>
            </a:extLst>
          </p:cNvPr>
          <p:cNvCxnSpPr>
            <a:cxnSpLocks/>
          </p:cNvCxnSpPr>
          <p:nvPr/>
        </p:nvCxnSpPr>
        <p:spPr>
          <a:xfrm>
            <a:off x="2835300" y="1918925"/>
            <a:ext cx="0" cy="5086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3D242E-6530-4F0E-AD5F-1D862965E476}"/>
              </a:ext>
            </a:extLst>
          </p:cNvPr>
          <p:cNvSpPr txBox="1"/>
          <p:nvPr/>
        </p:nvSpPr>
        <p:spPr>
          <a:xfrm>
            <a:off x="2824374" y="2889523"/>
            <a:ext cx="495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69" indent="-142869" defTabSz="380985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/>
                <a:cs typeface="Arial" panose="020B0604020202020204" pitchFamily="34" charset="0"/>
              </a:rPr>
              <a:t>Due to high number of features, Random Forest and Ada boost classifiers took a longtime to run (~25-40 minutes) and yielded marginal improvements run-over-run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F579F6-B5FA-401D-89F2-DCF50B688ECB}"/>
              </a:ext>
            </a:extLst>
          </p:cNvPr>
          <p:cNvSpPr txBox="1"/>
          <p:nvPr/>
        </p:nvSpPr>
        <p:spPr>
          <a:xfrm>
            <a:off x="2687894" y="2646538"/>
            <a:ext cx="387047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0985">
              <a:defRPr/>
            </a:pPr>
            <a:r>
              <a:rPr lang="en-US" sz="1333" b="1" dirty="0">
                <a:solidFill>
                  <a:srgbClr val="FF0000"/>
                </a:solidFill>
                <a:latin typeface="Calibri"/>
                <a:cs typeface="Arial" panose="020B0604020202020204" pitchFamily="34" charset="0"/>
              </a:rPr>
              <a:t>Train models with small </a:t>
            </a:r>
            <a:r>
              <a:rPr lang="en-US" sz="1333" b="1" dirty="0" err="1">
                <a:solidFill>
                  <a:srgbClr val="FF0000"/>
                </a:solidFill>
                <a:latin typeface="Calibri"/>
                <a:cs typeface="Arial" panose="020B0604020202020204" pitchFamily="34" charset="0"/>
              </a:rPr>
              <a:t>n_estimators</a:t>
            </a:r>
            <a:r>
              <a:rPr lang="en-US" sz="1333" b="1" dirty="0">
                <a:solidFill>
                  <a:srgbClr val="FF0000"/>
                </a:solidFill>
                <a:latin typeface="Calibri"/>
                <a:cs typeface="Arial" panose="020B0604020202020204" pitchFamily="34" charset="0"/>
              </a:rPr>
              <a:t> at first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00C0AB-F08A-459F-B034-C4377EAEA3A5}"/>
              </a:ext>
            </a:extLst>
          </p:cNvPr>
          <p:cNvCxnSpPr>
            <a:cxnSpLocks/>
          </p:cNvCxnSpPr>
          <p:nvPr/>
        </p:nvCxnSpPr>
        <p:spPr>
          <a:xfrm>
            <a:off x="2835300" y="2934953"/>
            <a:ext cx="0" cy="5008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EFFE19-0E46-4AFD-AC4E-257E778B2AC0}"/>
              </a:ext>
            </a:extLst>
          </p:cNvPr>
          <p:cNvSpPr txBox="1"/>
          <p:nvPr/>
        </p:nvSpPr>
        <p:spPr>
          <a:xfrm>
            <a:off x="2824374" y="4102883"/>
            <a:ext cx="481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Outside of </a:t>
            </a:r>
            <a:r>
              <a:rPr lang="en-US" sz="1200" dirty="0" err="1"/>
              <a:t>Adaboost</a:t>
            </a:r>
            <a:r>
              <a:rPr lang="en-US" sz="1200" dirty="0"/>
              <a:t>, I would have liked to implement XG Boost and potentially a deep learning classifier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37A886-74CA-48D6-B417-6197525B41F0}"/>
              </a:ext>
            </a:extLst>
          </p:cNvPr>
          <p:cNvSpPr txBox="1"/>
          <p:nvPr/>
        </p:nvSpPr>
        <p:spPr>
          <a:xfrm>
            <a:off x="2687894" y="3835843"/>
            <a:ext cx="395821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0985">
              <a:defRPr/>
            </a:pPr>
            <a:r>
              <a:rPr lang="en-US" sz="1333" b="1" dirty="0">
                <a:solidFill>
                  <a:srgbClr val="FF0000"/>
                </a:solidFill>
                <a:latin typeface="Calibri"/>
                <a:cs typeface="Arial" panose="020B0604020202020204" pitchFamily="34" charset="0"/>
              </a:rPr>
              <a:t>Incorporate more robust classifiers into ensemble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C6CAD12-BCB6-4F5C-8D0B-B3D7C8C4DE09}"/>
              </a:ext>
            </a:extLst>
          </p:cNvPr>
          <p:cNvGrpSpPr/>
          <p:nvPr/>
        </p:nvGrpSpPr>
        <p:grpSpPr>
          <a:xfrm>
            <a:off x="1013441" y="2091185"/>
            <a:ext cx="1669384" cy="1444725"/>
            <a:chOff x="924751" y="3326408"/>
            <a:chExt cx="1669384" cy="1444725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99744C0F-D970-4B5E-97C1-3DB75F5C708B}"/>
                </a:ext>
              </a:extLst>
            </p:cNvPr>
            <p:cNvSpPr>
              <a:spLocks/>
            </p:cNvSpPr>
            <p:nvPr/>
          </p:nvSpPr>
          <p:spPr bwMode="auto">
            <a:xfrm rot="21184774">
              <a:off x="924751" y="3326408"/>
              <a:ext cx="769165" cy="1139077"/>
            </a:xfrm>
            <a:custGeom>
              <a:avLst/>
              <a:gdLst>
                <a:gd name="T0" fmla="*/ 284 w 807"/>
                <a:gd name="T1" fmla="*/ 0 h 998"/>
                <a:gd name="T2" fmla="*/ 24 w 807"/>
                <a:gd name="T3" fmla="*/ 454 h 998"/>
                <a:gd name="T4" fmla="*/ 0 w 807"/>
                <a:gd name="T5" fmla="*/ 545 h 998"/>
                <a:gd name="T6" fmla="*/ 24 w 807"/>
                <a:gd name="T7" fmla="*/ 636 h 998"/>
                <a:gd name="T8" fmla="*/ 233 w 807"/>
                <a:gd name="T9" fmla="*/ 998 h 998"/>
                <a:gd name="T10" fmla="*/ 807 w 807"/>
                <a:gd name="T11" fmla="*/ 0 h 998"/>
                <a:gd name="T12" fmla="*/ 284 w 807"/>
                <a:gd name="T13" fmla="*/ 0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7" h="998">
                  <a:moveTo>
                    <a:pt x="284" y="0"/>
                  </a:moveTo>
                  <a:cubicBezTo>
                    <a:pt x="246" y="66"/>
                    <a:pt x="24" y="454"/>
                    <a:pt x="24" y="454"/>
                  </a:cubicBezTo>
                  <a:cubicBezTo>
                    <a:pt x="9" y="481"/>
                    <a:pt x="0" y="512"/>
                    <a:pt x="0" y="545"/>
                  </a:cubicBezTo>
                  <a:cubicBezTo>
                    <a:pt x="0" y="578"/>
                    <a:pt x="9" y="609"/>
                    <a:pt x="24" y="636"/>
                  </a:cubicBezTo>
                  <a:cubicBezTo>
                    <a:pt x="233" y="998"/>
                    <a:pt x="233" y="998"/>
                    <a:pt x="233" y="998"/>
                  </a:cubicBezTo>
                  <a:cubicBezTo>
                    <a:pt x="233" y="998"/>
                    <a:pt x="667" y="242"/>
                    <a:pt x="807" y="0"/>
                  </a:cubicBezTo>
                  <a:lnTo>
                    <a:pt x="28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31000">
                  <a:schemeClr val="tx1">
                    <a:lumMod val="75000"/>
                    <a:lumOff val="25000"/>
                  </a:schemeClr>
                </a:gs>
                <a:gs pos="100000">
                  <a:srgbClr val="BFBFBF"/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7165" tIns="28583" rIns="57165" bIns="28583" numCol="1" anchor="t" anchorCtr="0" compatLnSpc="1">
              <a:prstTxWarp prst="textNoShape">
                <a:avLst/>
              </a:prstTxWarp>
            </a:bodyPr>
            <a:lstStyle/>
            <a:p>
              <a:pPr defTabSz="380985">
                <a:defRPr/>
              </a:pPr>
              <a:endParaRPr lang="en-US" sz="1125">
                <a:solidFill>
                  <a:srgbClr val="000000"/>
                </a:solidFill>
                <a:latin typeface="Calibri"/>
                <a:cs typeface="Arial" panose="020B0604020202020204" pitchFamily="34" charset="0"/>
              </a:endParaRPr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16D7AA9-F6A9-4A50-87AF-5D608496A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01" y="3922542"/>
              <a:ext cx="1604234" cy="848591"/>
            </a:xfrm>
            <a:custGeom>
              <a:avLst/>
              <a:gdLst>
                <a:gd name="T0" fmla="*/ 785 w 1684"/>
                <a:gd name="T1" fmla="*/ 999 h 999"/>
                <a:gd name="T2" fmla="*/ 884 w 1684"/>
                <a:gd name="T3" fmla="*/ 726 h 999"/>
                <a:gd name="T4" fmla="*/ 865 w 1684"/>
                <a:gd name="T5" fmla="*/ 726 h 999"/>
                <a:gd name="T6" fmla="*/ 381 w 1684"/>
                <a:gd name="T7" fmla="*/ 726 h 999"/>
                <a:gd name="T8" fmla="*/ 290 w 1684"/>
                <a:gd name="T9" fmla="*/ 702 h 999"/>
                <a:gd name="T10" fmla="*/ 224 w 1684"/>
                <a:gd name="T11" fmla="*/ 636 h 999"/>
                <a:gd name="T12" fmla="*/ 0 w 1684"/>
                <a:gd name="T13" fmla="*/ 246 h 999"/>
                <a:gd name="T14" fmla="*/ 102 w 1684"/>
                <a:gd name="T15" fmla="*/ 273 h 999"/>
                <a:gd name="T16" fmla="*/ 865 w 1684"/>
                <a:gd name="T17" fmla="*/ 273 h 999"/>
                <a:gd name="T18" fmla="*/ 884 w 1684"/>
                <a:gd name="T19" fmla="*/ 273 h 999"/>
                <a:gd name="T20" fmla="*/ 785 w 1684"/>
                <a:gd name="T21" fmla="*/ 0 h 999"/>
                <a:gd name="T22" fmla="*/ 1683 w 1684"/>
                <a:gd name="T23" fmla="*/ 500 h 999"/>
                <a:gd name="T24" fmla="*/ 1684 w 1684"/>
                <a:gd name="T25" fmla="*/ 500 h 999"/>
                <a:gd name="T26" fmla="*/ 785 w 1684"/>
                <a:gd name="T27" fmla="*/ 999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4" h="999">
                  <a:moveTo>
                    <a:pt x="785" y="999"/>
                  </a:moveTo>
                  <a:cubicBezTo>
                    <a:pt x="884" y="726"/>
                    <a:pt x="884" y="726"/>
                    <a:pt x="884" y="726"/>
                  </a:cubicBezTo>
                  <a:cubicBezTo>
                    <a:pt x="865" y="726"/>
                    <a:pt x="865" y="726"/>
                    <a:pt x="865" y="726"/>
                  </a:cubicBezTo>
                  <a:cubicBezTo>
                    <a:pt x="381" y="726"/>
                    <a:pt x="381" y="726"/>
                    <a:pt x="381" y="726"/>
                  </a:cubicBezTo>
                  <a:cubicBezTo>
                    <a:pt x="350" y="726"/>
                    <a:pt x="319" y="719"/>
                    <a:pt x="290" y="702"/>
                  </a:cubicBezTo>
                  <a:cubicBezTo>
                    <a:pt x="262" y="686"/>
                    <a:pt x="240" y="662"/>
                    <a:pt x="224" y="63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46"/>
                    <a:pt x="39" y="273"/>
                    <a:pt x="102" y="273"/>
                  </a:cubicBezTo>
                  <a:cubicBezTo>
                    <a:pt x="165" y="273"/>
                    <a:pt x="865" y="273"/>
                    <a:pt x="865" y="273"/>
                  </a:cubicBezTo>
                  <a:cubicBezTo>
                    <a:pt x="884" y="273"/>
                    <a:pt x="884" y="273"/>
                    <a:pt x="884" y="273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1015" y="200"/>
                    <a:pt x="1385" y="389"/>
                    <a:pt x="1683" y="500"/>
                  </a:cubicBezTo>
                  <a:cubicBezTo>
                    <a:pt x="1683" y="500"/>
                    <a:pt x="1683" y="500"/>
                    <a:pt x="1684" y="500"/>
                  </a:cubicBezTo>
                  <a:cubicBezTo>
                    <a:pt x="1385" y="610"/>
                    <a:pt x="1015" y="799"/>
                    <a:pt x="785" y="999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57165" tIns="28583" rIns="57165" bIns="28583" numCol="1" anchor="t" anchorCtr="0" compatLnSpc="1">
              <a:prstTxWarp prst="textNoShape">
                <a:avLst/>
              </a:prstTxWarp>
            </a:bodyPr>
            <a:lstStyle/>
            <a:p>
              <a:pPr defTabSz="380985">
                <a:defRPr/>
              </a:pPr>
              <a:endParaRPr lang="en-US" sz="1125" dirty="0">
                <a:solidFill>
                  <a:srgbClr val="000000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FA047D-9419-4C01-80C9-55B288B531E2}"/>
              </a:ext>
            </a:extLst>
          </p:cNvPr>
          <p:cNvGrpSpPr/>
          <p:nvPr/>
        </p:nvGrpSpPr>
        <p:grpSpPr>
          <a:xfrm>
            <a:off x="1013441" y="1145710"/>
            <a:ext cx="1669384" cy="1444725"/>
            <a:chOff x="924751" y="3326408"/>
            <a:chExt cx="1669384" cy="1444725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A21FA18F-00B0-4BC3-8F2D-282027EE098D}"/>
                </a:ext>
              </a:extLst>
            </p:cNvPr>
            <p:cNvSpPr>
              <a:spLocks/>
            </p:cNvSpPr>
            <p:nvPr/>
          </p:nvSpPr>
          <p:spPr bwMode="auto">
            <a:xfrm rot="21184774">
              <a:off x="924751" y="3326408"/>
              <a:ext cx="769165" cy="1139077"/>
            </a:xfrm>
            <a:custGeom>
              <a:avLst/>
              <a:gdLst>
                <a:gd name="T0" fmla="*/ 284 w 807"/>
                <a:gd name="T1" fmla="*/ 0 h 998"/>
                <a:gd name="T2" fmla="*/ 24 w 807"/>
                <a:gd name="T3" fmla="*/ 454 h 998"/>
                <a:gd name="T4" fmla="*/ 0 w 807"/>
                <a:gd name="T5" fmla="*/ 545 h 998"/>
                <a:gd name="T6" fmla="*/ 24 w 807"/>
                <a:gd name="T7" fmla="*/ 636 h 998"/>
                <a:gd name="T8" fmla="*/ 233 w 807"/>
                <a:gd name="T9" fmla="*/ 998 h 998"/>
                <a:gd name="T10" fmla="*/ 807 w 807"/>
                <a:gd name="T11" fmla="*/ 0 h 998"/>
                <a:gd name="T12" fmla="*/ 284 w 807"/>
                <a:gd name="T13" fmla="*/ 0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7" h="998">
                  <a:moveTo>
                    <a:pt x="284" y="0"/>
                  </a:moveTo>
                  <a:cubicBezTo>
                    <a:pt x="246" y="66"/>
                    <a:pt x="24" y="454"/>
                    <a:pt x="24" y="454"/>
                  </a:cubicBezTo>
                  <a:cubicBezTo>
                    <a:pt x="9" y="481"/>
                    <a:pt x="0" y="512"/>
                    <a:pt x="0" y="545"/>
                  </a:cubicBezTo>
                  <a:cubicBezTo>
                    <a:pt x="0" y="578"/>
                    <a:pt x="9" y="609"/>
                    <a:pt x="24" y="636"/>
                  </a:cubicBezTo>
                  <a:cubicBezTo>
                    <a:pt x="233" y="998"/>
                    <a:pt x="233" y="998"/>
                    <a:pt x="233" y="998"/>
                  </a:cubicBezTo>
                  <a:cubicBezTo>
                    <a:pt x="233" y="998"/>
                    <a:pt x="667" y="242"/>
                    <a:pt x="807" y="0"/>
                  </a:cubicBezTo>
                  <a:lnTo>
                    <a:pt x="28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31000">
                  <a:schemeClr val="tx1">
                    <a:lumMod val="75000"/>
                    <a:lumOff val="25000"/>
                  </a:schemeClr>
                </a:gs>
                <a:gs pos="100000">
                  <a:srgbClr val="BFBFBF"/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7165" tIns="28583" rIns="57165" bIns="28583" numCol="1" anchor="t" anchorCtr="0" compatLnSpc="1">
              <a:prstTxWarp prst="textNoShape">
                <a:avLst/>
              </a:prstTxWarp>
            </a:bodyPr>
            <a:lstStyle/>
            <a:p>
              <a:pPr defTabSz="380985">
                <a:defRPr/>
              </a:pPr>
              <a:endParaRPr lang="en-US" sz="1125">
                <a:solidFill>
                  <a:srgbClr val="000000"/>
                </a:solidFill>
                <a:latin typeface="Calibri"/>
                <a:cs typeface="Arial" panose="020B0604020202020204" pitchFamily="34" charset="0"/>
              </a:endParaRPr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E98C8395-C814-4E40-9578-E3772CCD2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01" y="3922542"/>
              <a:ext cx="1604234" cy="848591"/>
            </a:xfrm>
            <a:custGeom>
              <a:avLst/>
              <a:gdLst>
                <a:gd name="T0" fmla="*/ 785 w 1684"/>
                <a:gd name="T1" fmla="*/ 999 h 999"/>
                <a:gd name="T2" fmla="*/ 884 w 1684"/>
                <a:gd name="T3" fmla="*/ 726 h 999"/>
                <a:gd name="T4" fmla="*/ 865 w 1684"/>
                <a:gd name="T5" fmla="*/ 726 h 999"/>
                <a:gd name="T6" fmla="*/ 381 w 1684"/>
                <a:gd name="T7" fmla="*/ 726 h 999"/>
                <a:gd name="T8" fmla="*/ 290 w 1684"/>
                <a:gd name="T9" fmla="*/ 702 h 999"/>
                <a:gd name="T10" fmla="*/ 224 w 1684"/>
                <a:gd name="T11" fmla="*/ 636 h 999"/>
                <a:gd name="T12" fmla="*/ 0 w 1684"/>
                <a:gd name="T13" fmla="*/ 246 h 999"/>
                <a:gd name="T14" fmla="*/ 102 w 1684"/>
                <a:gd name="T15" fmla="*/ 273 h 999"/>
                <a:gd name="T16" fmla="*/ 865 w 1684"/>
                <a:gd name="T17" fmla="*/ 273 h 999"/>
                <a:gd name="T18" fmla="*/ 884 w 1684"/>
                <a:gd name="T19" fmla="*/ 273 h 999"/>
                <a:gd name="T20" fmla="*/ 785 w 1684"/>
                <a:gd name="T21" fmla="*/ 0 h 999"/>
                <a:gd name="T22" fmla="*/ 1683 w 1684"/>
                <a:gd name="T23" fmla="*/ 500 h 999"/>
                <a:gd name="T24" fmla="*/ 1684 w 1684"/>
                <a:gd name="T25" fmla="*/ 500 h 999"/>
                <a:gd name="T26" fmla="*/ 785 w 1684"/>
                <a:gd name="T27" fmla="*/ 999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4" h="999">
                  <a:moveTo>
                    <a:pt x="785" y="999"/>
                  </a:moveTo>
                  <a:cubicBezTo>
                    <a:pt x="884" y="726"/>
                    <a:pt x="884" y="726"/>
                    <a:pt x="884" y="726"/>
                  </a:cubicBezTo>
                  <a:cubicBezTo>
                    <a:pt x="865" y="726"/>
                    <a:pt x="865" y="726"/>
                    <a:pt x="865" y="726"/>
                  </a:cubicBezTo>
                  <a:cubicBezTo>
                    <a:pt x="381" y="726"/>
                    <a:pt x="381" y="726"/>
                    <a:pt x="381" y="726"/>
                  </a:cubicBezTo>
                  <a:cubicBezTo>
                    <a:pt x="350" y="726"/>
                    <a:pt x="319" y="719"/>
                    <a:pt x="290" y="702"/>
                  </a:cubicBezTo>
                  <a:cubicBezTo>
                    <a:pt x="262" y="686"/>
                    <a:pt x="240" y="662"/>
                    <a:pt x="224" y="636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46"/>
                    <a:pt x="39" y="273"/>
                    <a:pt x="102" y="273"/>
                  </a:cubicBezTo>
                  <a:cubicBezTo>
                    <a:pt x="165" y="273"/>
                    <a:pt x="865" y="273"/>
                    <a:pt x="865" y="273"/>
                  </a:cubicBezTo>
                  <a:cubicBezTo>
                    <a:pt x="884" y="273"/>
                    <a:pt x="884" y="273"/>
                    <a:pt x="884" y="273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1015" y="200"/>
                    <a:pt x="1385" y="389"/>
                    <a:pt x="1683" y="500"/>
                  </a:cubicBezTo>
                  <a:cubicBezTo>
                    <a:pt x="1683" y="500"/>
                    <a:pt x="1683" y="500"/>
                    <a:pt x="1684" y="500"/>
                  </a:cubicBezTo>
                  <a:cubicBezTo>
                    <a:pt x="1385" y="610"/>
                    <a:pt x="1015" y="799"/>
                    <a:pt x="785" y="999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57165" tIns="28583" rIns="57165" bIns="28583" numCol="1" anchor="t" anchorCtr="0" compatLnSpc="1">
              <a:prstTxWarp prst="textNoShape">
                <a:avLst/>
              </a:prstTxWarp>
            </a:bodyPr>
            <a:lstStyle/>
            <a:p>
              <a:pPr defTabSz="380985">
                <a:defRPr/>
              </a:pPr>
              <a:endParaRPr lang="en-US" sz="1125" dirty="0">
                <a:solidFill>
                  <a:srgbClr val="000000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3BE5A9E-8138-4B98-A37C-49596304C5AB}"/>
              </a:ext>
            </a:extLst>
          </p:cNvPr>
          <p:cNvCxnSpPr>
            <a:cxnSpLocks/>
          </p:cNvCxnSpPr>
          <p:nvPr/>
        </p:nvCxnSpPr>
        <p:spPr>
          <a:xfrm>
            <a:off x="2824374" y="4133297"/>
            <a:ext cx="0" cy="5008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633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9127</TotalTime>
  <Words>598</Words>
  <Application>Microsoft Office PowerPoint</Application>
  <PresentationFormat>On-screen Show (16:10)</PresentationFormat>
  <Paragraphs>124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Table of Contents</vt:lpstr>
      <vt:lpstr>Problem Statement</vt:lpstr>
      <vt:lpstr>Problem Statement (Cont.)</vt:lpstr>
      <vt:lpstr>PowerPoint Presentation</vt:lpstr>
      <vt:lpstr>PowerPoint Presentation</vt:lpstr>
      <vt:lpstr>PowerPoint Presentation</vt:lpstr>
      <vt:lpstr>Model and Solution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Khang Doan</dc:creator>
  <cp:lastModifiedBy>Khang Doan</cp:lastModifiedBy>
  <cp:revision>299</cp:revision>
  <dcterms:created xsi:type="dcterms:W3CDTF">2018-08-25T21:08:39Z</dcterms:created>
  <dcterms:modified xsi:type="dcterms:W3CDTF">2018-09-05T21:39:10Z</dcterms:modified>
</cp:coreProperties>
</file>